
<file path=[Content_Types].xml><?xml version="1.0" encoding="utf-8"?>
<Types xmlns="http://schemas.openxmlformats.org/package/2006/content-types">
  <Default Extension="gif" ContentType="image/gif"/>
  <Default Extension="jpg" ContentType="image/jpeg"/>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11-2.jpg" ContentType="image/jpg"/>
  <Override PartName="/ppt/media/image-11-3.jpg" ContentType="image/jpg"/>
  <Override PartName="/ppt/media/image-11-4.jpg" ContentType="image/jpg"/>
  <Override PartName="/ppt/media/image-11-5.jpg" ContentType="image/jpg"/>
  <Override PartName="/ppt/media/image-11-6.jpg" ContentType="image/jpg"/>
  <Override PartName="/ppt/media/image-2-2.jpg" ContentType="image/jpg"/>
  <Override PartName="/ppt/media/image-5-3.jpg" ContentType="image/jpg"/>
  <Override PartName="/ppt/media/image-8-3.jp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x66M050D1XyGf+jBCUGvOA==" hashData="TjYKAyGoRPRpNhTuwkr7XCV858JUaL69E5/fCXMdxUA7zCov1Yl88DINY2lNDcndUVKhSXs1taXGCu0wjDP45g=="/>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dream. Make clear this is a personal vision, shared to 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Grounded numbers for a first pilot. No prices, it is a vision.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pause on the souq itself: the point of all of this.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dream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heritage first, life safety first, then technology.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map you already have becomes the asset registry: every numbered location is an 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Hardware, data, information, analytics, made concrete. Note the edge: it keeps life safety working offline.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topology: gateways, backhaul, the municipal edge room, the OT conduit.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blueprint was drawn and reviewed with Hisn. The review caught two real gaps during 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class open protocol, two qualified vendors, rated for 60 C and IP65 or better.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sequence. Emphasize local triggering and human confirmation.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Gates, not dates. Nothing physical goes live without an independent security assessment.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jpg"/><Relationship Id="rId3" Type="http://schemas.openxmlformats.org/officeDocument/2006/relationships/image" Target="../media/image-11-3.jpg"/><Relationship Id="rId4" Type="http://schemas.openxmlformats.org/officeDocument/2006/relationships/image" Target="../media/image-11-4.jpg"/><Relationship Id="rId5" Type="http://schemas.openxmlformats.org/officeDocument/2006/relationships/image" Target="../media/image-11-5.jpg"/><Relationship Id="rId6" Type="http://schemas.openxmlformats.org/officeDocument/2006/relationships/image" Target="../media/image-11-6.jp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jpe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jp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slideLayout" Target="../slideLayouts/slideLayout1.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jp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jp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A0F16">
              <a:alpha val="72000"/>
            </a:srgbClr>
          </a:solidFill>
          <a:ln w="12700">
            <a:solidFill>
              <a:srgbClr val="0A0F16">
                <a:alpha val="0"/>
              </a:srgbClr>
            </a:solidFill>
            <a:prstDash val="solid"/>
          </a:ln>
        </p:spPr>
        <p:txBody>
          <a:bodyPr/>
          <a:p/>
        </p:txBody>
      </p:sp>
      <p:sp>
        <p:nvSpPr>
          <p:cNvPr id="3" name="Text 1"/>
          <p:cNvSpPr txBox="1"/>
          <p:nvPr/>
        </p:nvSpPr>
        <p:spPr>
          <a:xfrm>
            <a:off x="731520" y="1371600"/>
            <a:ext cx="9144000" cy="365760"/>
          </a:xfrm>
          <a:prstGeom prst="rect">
            <a:avLst/>
          </a:prstGeom>
          <a:noFill/>
          <a:ln/>
        </p:spPr>
        <p:txBody>
          <a:bodyPr wrap="square" lIns="0" tIns="0" rIns="0" bIns="0" rtlCol="0" anchor="ctr"/>
          <a:lstStyle/>
          <a:p>
            <a:pPr indent="0" marL="0">
              <a:buNone/>
            </a:pPr>
            <a:r>
              <a:rPr lang="en-US" sz="1300" spc="300" kern="0" dirty="0">
                <a:solidFill>
                  <a:srgbClr val="22D3EE"/>
                </a:solidFill>
                <a:latin typeface="Courier New" pitchFamily="34" charset="0"/>
                <a:ea typeface="Courier New" pitchFamily="34" charset="-122"/>
                <a:cs typeface="Courier New" pitchFamily="34" charset="-120"/>
              </a:rPr>
              <a:t>A VISION BY ALI ALENEZI  ·  KUWAIT CITY</a:t>
            </a:r>
            <a:endParaRPr lang="en-US" sz="1300" dirty="0"/>
          </a:p>
        </p:txBody>
      </p:sp>
      <p:sp>
        <p:nvSpPr>
          <p:cNvPr id="4" name="Text 2"/>
          <p:cNvSpPr txBox="1"/>
          <p:nvPr/>
        </p:nvSpPr>
        <p:spPr>
          <a:xfrm>
            <a:off x="731520" y="1828800"/>
            <a:ext cx="10515600" cy="1188720"/>
          </a:xfrm>
          <a:prstGeom prst="rect">
            <a:avLst/>
          </a:prstGeom>
          <a:noFill/>
          <a:ln/>
        </p:spPr>
        <p:txBody>
          <a:bodyPr wrap="square" lIns="0" tIns="0" rIns="0" bIns="0" rtlCol="0" anchor="ctr"/>
          <a:lstStyle/>
          <a:p>
            <a:pPr indent="0" marL="0">
              <a:buNone/>
            </a:pPr>
            <a:r>
              <a:rPr lang="en-US" sz="6000" b="1" dirty="0">
                <a:solidFill>
                  <a:srgbClr val="FFFFFF"/>
                </a:solidFill>
                <a:latin typeface="Calibri" pitchFamily="34" charset="0"/>
                <a:ea typeface="Calibri" pitchFamily="34" charset="-122"/>
                <a:cs typeface="Calibri" pitchFamily="34" charset="-120"/>
              </a:rPr>
              <a:t>Smart Souq Al-Mubarakiya</a:t>
            </a:r>
            <a:endParaRPr lang="en-US" sz="6000" dirty="0"/>
          </a:p>
        </p:txBody>
      </p:sp>
      <p:sp>
        <p:nvSpPr>
          <p:cNvPr id="5" name="Text 3"/>
          <p:cNvSpPr txBox="1"/>
          <p:nvPr/>
        </p:nvSpPr>
        <p:spPr>
          <a:xfrm>
            <a:off x="731520" y="3291840"/>
            <a:ext cx="10058400" cy="1280160"/>
          </a:xfrm>
          <a:prstGeom prst="rect">
            <a:avLst/>
          </a:prstGeom>
          <a:noFill/>
          <a:ln/>
        </p:spPr>
        <p:txBody>
          <a:bodyPr wrap="square" lIns="0" tIns="0" rIns="0" bIns="0" rtlCol="0" anchor="ctr"/>
          <a:lstStyle/>
          <a:p>
            <a:pPr indent="0" marL="0">
              <a:buNone/>
            </a:pPr>
            <a:r>
              <a:rPr lang="en-US" sz="2100" dirty="0">
                <a:solidFill>
                  <a:srgbClr val="EFE4C8"/>
                </a:solidFill>
                <a:latin typeface="Calibri" pitchFamily="34" charset="0"/>
                <a:ea typeface="Calibri" pitchFamily="34" charset="-122"/>
                <a:cs typeface="Calibri" pitchFamily="34" charset="-120"/>
              </a:rPr>
              <a:t>This is my dream for Al-Mubarakiya, and I wanted to share it with everyone: that the souq stays as we know and love it, with its soul and its history, and becomes safer through smart technology that works in silence.</a:t>
            </a:r>
            <a:endParaRPr lang="en-US" sz="2100" dirty="0"/>
          </a:p>
        </p:txBody>
      </p:sp>
      <p:sp>
        <p:nvSpPr>
          <p:cNvPr id="6" name="Text 4"/>
          <p:cNvSpPr txBox="1"/>
          <p:nvPr/>
        </p:nvSpPr>
        <p:spPr>
          <a:xfrm>
            <a:off x="731520" y="4709160"/>
            <a:ext cx="10058400" cy="822960"/>
          </a:xfrm>
          <a:prstGeom prst="rect">
            <a:avLst/>
          </a:prstGeom>
          <a:noFill/>
          <a:ln/>
        </p:spPr>
        <p:txBody>
          <a:bodyPr wrap="square" lIns="0" tIns="0" rIns="0" bIns="0" rtlCol="0" anchor="ctr"/>
          <a:lstStyle/>
          <a:p>
            <a:pPr indent="0" marL="0">
              <a:buNone/>
            </a:pPr>
            <a:r>
              <a:rPr lang="en-US" sz="1500" dirty="0">
                <a:solidFill>
                  <a:srgbClr val="C3CDD9"/>
                </a:solidFill>
                <a:latin typeface="Calibri" pitchFamily="34" charset="0"/>
                <a:ea typeface="Calibri" pitchFamily="34" charset="-122"/>
                <a:cs typeface="Calibri" pitchFamily="34" charset="-120"/>
              </a:rPr>
              <a:t>Sensors nobody notices, an edge that keeps the fire alarm working when the cloud does not, a digital twin built on the map, and trust zones around all of it.</a:t>
            </a:r>
            <a:endParaRPr lang="en-US" sz="1500" dirty="0"/>
          </a:p>
        </p:txBody>
      </p:sp>
      <p:sp>
        <p:nvSpPr>
          <p:cNvPr id="7" name="Text 5"/>
          <p:cNvSpPr txBox="1"/>
          <p:nvPr/>
        </p:nvSpPr>
        <p:spPr>
          <a:xfrm>
            <a:off x="731520" y="5715000"/>
            <a:ext cx="10698480" cy="320040"/>
          </a:xfrm>
          <a:prstGeom prst="rect">
            <a:avLst/>
          </a:prstGeom>
          <a:noFill/>
          <a:ln/>
        </p:spPr>
        <p:txBody>
          <a:bodyPr wrap="square" lIns="0" tIns="0" rIns="0" bIns="0" rtlCol="0" anchor="ctr"/>
          <a:lstStyle/>
          <a:p>
            <a:pPr indent="0" marL="0">
              <a:buNone/>
            </a:pPr>
            <a:r>
              <a:rPr lang="en-US" sz="1100" dirty="0">
                <a:solidFill>
                  <a:srgbClr val="9AA8BA"/>
                </a:solidFill>
                <a:latin typeface="Courier New" pitchFamily="34" charset="0"/>
                <a:ea typeface="Courier New" pitchFamily="34" charset="-122"/>
                <a:cs typeface="Courier New" pitchFamily="34" charset="-120"/>
              </a:rPr>
              <a:t>A personal vision, shared to read and discuss.  ·  mubarakiya.3li.info</a:t>
            </a:r>
            <a:endParaRPr lang="en-US" sz="1100" dirty="0"/>
          </a:p>
        </p:txBody>
      </p:sp>
      <p:sp>
        <p:nvSpPr>
          <p:cNvPr id="8" name="Text 6"/>
          <p:cNvSpPr txBox="1"/>
          <p:nvPr/>
        </p:nvSpPr>
        <p:spPr>
          <a:xfrm>
            <a:off x="731520" y="6053328"/>
            <a:ext cx="10698480" cy="548640"/>
          </a:xfrm>
          <a:prstGeom prst="rect">
            <a:avLst/>
          </a:prstGeom>
          <a:noFill/>
          <a:ln/>
        </p:spPr>
        <p:txBody>
          <a:bodyPr wrap="square" lIns="0" tIns="0" rIns="0" bIns="0" rtlCol="0" anchor="ctr"/>
          <a:lstStyle/>
          <a:p>
            <a:pPr indent="0" marL="0">
              <a:buNone/>
            </a:pPr>
            <a:r>
              <a:rPr lang="en-US" sz="950" dirty="0">
                <a:solidFill>
                  <a:srgbClr val="9AA8BA"/>
                </a:solidFill>
                <a:latin typeface="Calibri" pitchFamily="34" charset="0"/>
                <a:ea typeface="Calibri" pitchFamily="34" charset="-122"/>
                <a:cs typeface="Calibri" pitchFamily="34" charset="-120"/>
              </a:rPr>
              <a:t>This work is part of an educational experience. The ideas are owned by Ali AlEnezi. The entities mentioned, Kuwait Municipality, the Ministry of Interior, Kuwait Fire Force, NCCAL, CITRA, the Ministry of Electricity and Water, the Ministry of Commerce, the merchants, and SANS, are mentioned only to elaborate on the ideas and have no real link or connection to this work. SANS is named only as a suggestion for training, and none of its copyrighted material is used here. © 2026 Ali AlEnezi. All rights reserved.</a:t>
            </a:r>
            <a:endParaRPr lang="en-US" sz="950" dirty="0"/>
          </a:p>
        </p:txBody>
      </p:sp>
      <p:pic>
        <p:nvPicPr>
          <p:cNvPr id="9" name="Image 0" descr="/tmp/deck/sadu.png">    </p:cNvPr>
          <p:cNvPicPr>
            <a:picLocks noChangeAspect="1"/>
          </p:cNvPicPr>
          <p:nvPr/>
        </p:nvPicPr>
        <p:blipFill>
          <a:blip r:embed="rId2"/>
          <a:stretch>
            <a:fillRect/>
          </a:stretch>
        </p:blipFill>
        <p:spPr>
          <a:xfrm>
            <a:off x="0" y="6656832"/>
            <a:ext cx="12188952" cy="201168"/>
          </a:xfrm>
          <a:prstGeom prst="rect">
            <a:avLst/>
          </a:prstGeom>
        </p:spPr>
      </p:pic>
      <p:sp>
        <p:nvSpPr>
          <p:cNvPr id="10" name="TextBox 9"/>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09 // WHAT A PILOT WOULD TAKE</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An honest picture of a first pilot</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548640"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8" name="Text 4"/>
          <p:cNvSpPr txBox="1"/>
          <p:nvPr/>
        </p:nvSpPr>
        <p:spPr>
          <a:xfrm>
            <a:off x="777240" y="1737360"/>
            <a:ext cx="310896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Sensing, about 60 devices</a:t>
            </a:r>
            <a:endParaRPr lang="en-US" sz="1700" dirty="0"/>
          </a:p>
        </p:txBody>
      </p:sp>
      <p:sp>
        <p:nvSpPr>
          <p:cNvPr id="9" name="Text 5"/>
          <p:cNvSpPr txBox="1"/>
          <p:nvPr/>
        </p:nvSpPr>
        <p:spPr>
          <a:xfrm>
            <a:off x="777240" y="2286000"/>
            <a:ext cx="3108960" cy="356616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24 heat and smoke under the restaurant awnings</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12 LPG and CO in the kitchens</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8 anonymous footfall counters</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4 noise, 3 air, 2 heat stress</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1 water quality probe, 4 waste fill</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60 parking bay sensors, 1 traffic counter</a:t>
            </a: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6 lighting control nodes</a:t>
            </a:r>
            <a:endParaRPr lang="en-US" sz="1300" dirty="0"/>
          </a:p>
        </p:txBody>
      </p:sp>
      <p:sp>
        <p:nvSpPr>
          <p:cNvPr id="10" name="Shape 6"/>
          <p:cNvSpPr/>
          <p:nvPr/>
        </p:nvSpPr>
        <p:spPr>
          <a:xfrm>
            <a:off x="4297680"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11" name="Text 7"/>
          <p:cNvSpPr txBox="1"/>
          <p:nvPr/>
        </p:nvSpPr>
        <p:spPr>
          <a:xfrm>
            <a:off x="4526280" y="1737360"/>
            <a:ext cx="310896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Connectivity and edge</a:t>
            </a:r>
            <a:endParaRPr lang="en-US" sz="1700" dirty="0"/>
          </a:p>
        </p:txBody>
      </p:sp>
      <p:sp>
        <p:nvSpPr>
          <p:cNvPr id="12" name="Text 8"/>
          <p:cNvSpPr txBox="1"/>
          <p:nvPr/>
        </p:nvSpPr>
        <p:spPr>
          <a:xfrm>
            <a:off x="4526280" y="2286000"/>
            <a:ext cx="3108960" cy="356616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3 outdoor LoRaWAN gateways with battery backup, fiber or NB-IoT backhaul</a:t>
            </a:r>
            <a:endParaRPr lang="en-US" sz="1300" dirty="0"/>
          </a:p>
          <a:p>
            <a:pPr indent="0" marL="0">
              <a:buNone/>
            </a:pP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A redundant pair of fanless edge nodes in a municipal room, an edge firewall pair, and an OT conduit firewall</a:t>
            </a:r>
            <a:endParaRPr lang="en-US" sz="1300" dirty="0"/>
          </a:p>
          <a:p>
            <a:pPr indent="0" marL="0">
              <a:buNone/>
            </a:pP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Neutral, non invasive brackets. Nothing touching historic fabric</a:t>
            </a:r>
            <a:endParaRPr lang="en-US" sz="1300" dirty="0"/>
          </a:p>
        </p:txBody>
      </p:sp>
      <p:sp>
        <p:nvSpPr>
          <p:cNvPr id="13" name="Shape 9"/>
          <p:cNvSpPr/>
          <p:nvPr/>
        </p:nvSpPr>
        <p:spPr>
          <a:xfrm>
            <a:off x="8046720"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14" name="Text 10"/>
          <p:cNvSpPr txBox="1"/>
          <p:nvPr/>
        </p:nvSpPr>
        <p:spPr>
          <a:xfrm>
            <a:off x="8275320" y="1737360"/>
            <a:ext cx="310896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Platform and people</a:t>
            </a:r>
            <a:endParaRPr lang="en-US" sz="1700" dirty="0"/>
          </a:p>
        </p:txBody>
      </p:sp>
      <p:sp>
        <p:nvSpPr>
          <p:cNvPr id="15" name="Text 11"/>
          <p:cNvSpPr txBox="1"/>
          <p:nvPr/>
        </p:nvSpPr>
        <p:spPr>
          <a:xfrm>
            <a:off x="8275320" y="2286000"/>
            <a:ext cx="3108960" cy="356616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The open source platform, sized for the whole souq from day one</a:t>
            </a:r>
            <a:endParaRPr lang="en-US" sz="1300" dirty="0"/>
          </a:p>
          <a:p>
            <a:pPr indent="0" marL="0">
              <a:buNone/>
            </a:pP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A device identity CA, dashboards and alerting, fire panel and PA integration accepted with Kuwait Fire Force</a:t>
            </a:r>
            <a:endParaRPr lang="en-US" sz="1300" dirty="0"/>
          </a:p>
          <a:p>
            <a:pPr indent="0" marL="0">
              <a:buNone/>
            </a:pP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A penetration test and a tabletop exercise before anyone calls it done</a:t>
            </a:r>
            <a:endParaRPr lang="en-US" sz="1300" dirty="0"/>
          </a:p>
          <a:p>
            <a:pPr indent="0" marL="0">
              <a:buNone/>
            </a:pPr>
            <a:endParaRPr lang="en-US" sz="1300" dirty="0"/>
          </a:p>
          <a:p>
            <a:pPr indent="0" marL="0">
              <a:buNone/>
            </a:pPr>
            <a:r>
              <a:rPr lang="en-US" sz="1300" dirty="0">
                <a:solidFill>
                  <a:srgbClr val="9AA8BA"/>
                </a:solidFill>
                <a:latin typeface="Calibri" pitchFamily="34" charset="0"/>
                <a:ea typeface="Calibri" pitchFamily="34" charset="-122"/>
                <a:cs typeface="Calibri" pitchFamily="34" charset="-120"/>
              </a:rPr>
              <a:t>Ten percent spares, runbooks, and training</a:t>
            </a:r>
            <a:endParaRPr lang="en-US" sz="1300" dirty="0"/>
          </a:p>
        </p:txBody>
      </p:sp>
      <p:sp>
        <p:nvSpPr>
          <p:cNvPr id="16" name="Text 12"/>
          <p:cNvSpPr txBox="1"/>
          <p:nvPr/>
        </p:nvSpPr>
        <p:spPr>
          <a:xfrm>
            <a:off x="548640" y="6172200"/>
            <a:ext cx="11064240" cy="274320"/>
          </a:xfrm>
          <a:prstGeom prst="rect">
            <a:avLst/>
          </a:prstGeom>
          <a:noFill/>
          <a:ln/>
        </p:spPr>
        <p:txBody>
          <a:bodyPr wrap="square" lIns="0" tIns="0" rIns="0" bIns="0" rtlCol="0" anchor="ctr"/>
          <a:lstStyle/>
          <a:p>
            <a:pPr indent="0" marL="0">
              <a:buNone/>
            </a:pPr>
            <a:r>
              <a:rPr lang="en-US" sz="1200" i="1" dirty="0">
                <a:solidFill>
                  <a:srgbClr val="F59E0B"/>
                </a:solidFill>
                <a:latin typeface="Calibri" pitchFamily="34" charset="0"/>
                <a:ea typeface="Calibri" pitchFamily="34" charset="-122"/>
                <a:cs typeface="Calibri" pitchFamily="34" charset="-120"/>
              </a:rPr>
              <a:t>Most of the cost goes into civil works and integration, not into sensors.</a:t>
            </a:r>
            <a:endParaRPr lang="en-US" sz="1200" dirty="0"/>
          </a:p>
        </p:txBody>
      </p:sp>
      <p:sp>
        <p:nvSpPr>
          <p:cNvPr id="17" name="TextBox 16"/>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10 // THE SOUQ</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The place we are protecting</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photos/gallery-02.jpg">    </p:cNvPr>
          <p:cNvPicPr>
            <a:picLocks noChangeAspect="1"/>
          </p:cNvPicPr>
          <p:nvPr/>
        </p:nvPicPr>
        <p:blipFill>
          <a:blip r:embed="rId2"/>
          <a:srcRect l="0" r="0" t="0" b="0"/>
          <a:stretch/>
        </p:blipFill>
        <p:spPr>
          <a:xfrm>
            <a:off x="548640" y="1554480"/>
            <a:ext cx="5486400" cy="3017520"/>
          </a:xfrm>
          <a:prstGeom prst="rect">
            <a:avLst/>
          </a:prstGeom>
        </p:spPr>
      </p:pic>
      <p:pic>
        <p:nvPicPr>
          <p:cNvPr id="8" name="Image 2" descr="/home/claude/smartsouq/assets/photos/gallery-03.jpg">    </p:cNvPr>
          <p:cNvPicPr>
            <a:picLocks noChangeAspect="1"/>
          </p:cNvPicPr>
          <p:nvPr/>
        </p:nvPicPr>
        <p:blipFill>
          <a:blip r:embed="rId3"/>
          <a:srcRect l="0" r="0" t="0" b="0"/>
          <a:stretch/>
        </p:blipFill>
        <p:spPr>
          <a:xfrm>
            <a:off x="6172200" y="1554480"/>
            <a:ext cx="5440680" cy="3017520"/>
          </a:xfrm>
          <a:prstGeom prst="rect">
            <a:avLst/>
          </a:prstGeom>
        </p:spPr>
      </p:pic>
      <p:pic>
        <p:nvPicPr>
          <p:cNvPr id="9" name="Image 3" descr="/home/claude/smartsouq/assets/photos/gallery-04.jpg">    </p:cNvPr>
          <p:cNvPicPr>
            <a:picLocks noChangeAspect="1"/>
          </p:cNvPicPr>
          <p:nvPr/>
        </p:nvPicPr>
        <p:blipFill>
          <a:blip r:embed="rId4"/>
          <a:srcRect l="0" r="0" t="0" b="0"/>
          <a:stretch/>
        </p:blipFill>
        <p:spPr>
          <a:xfrm>
            <a:off x="548640" y="4709160"/>
            <a:ext cx="3566160" cy="1371600"/>
          </a:xfrm>
          <a:prstGeom prst="rect">
            <a:avLst/>
          </a:prstGeom>
        </p:spPr>
      </p:pic>
      <p:pic>
        <p:nvPicPr>
          <p:cNvPr id="10" name="Image 4" descr="/home/claude/smartsouq/assets/photos/gallery-05.jpg">    </p:cNvPr>
          <p:cNvPicPr>
            <a:picLocks noChangeAspect="1"/>
          </p:cNvPicPr>
          <p:nvPr/>
        </p:nvPicPr>
        <p:blipFill>
          <a:blip r:embed="rId5"/>
          <a:srcRect l="0" r="0" t="0" b="0"/>
          <a:stretch/>
        </p:blipFill>
        <p:spPr>
          <a:xfrm>
            <a:off x="4251960" y="4709160"/>
            <a:ext cx="3566160" cy="1371600"/>
          </a:xfrm>
          <a:prstGeom prst="rect">
            <a:avLst/>
          </a:prstGeom>
        </p:spPr>
      </p:pic>
      <p:pic>
        <p:nvPicPr>
          <p:cNvPr id="11" name="Image 5" descr="/home/claude/smartsouq/assets/photos/gallery-06.jpg">    </p:cNvPr>
          <p:cNvPicPr>
            <a:picLocks noChangeAspect="1"/>
          </p:cNvPicPr>
          <p:nvPr/>
        </p:nvPicPr>
        <p:blipFill>
          <a:blip r:embed="rId6"/>
          <a:srcRect l="0" r="0" t="0" b="0"/>
          <a:stretch/>
        </p:blipFill>
        <p:spPr>
          <a:xfrm>
            <a:off x="7955280" y="4709160"/>
            <a:ext cx="3657600" cy="1371600"/>
          </a:xfrm>
          <a:prstGeom prst="rect">
            <a:avLst/>
          </a:prstGeom>
        </p:spPr>
      </p:pic>
      <p:sp>
        <p:nvSpPr>
          <p:cNvPr id="12" name="Text 3"/>
          <p:cNvSpPr txBox="1"/>
          <p:nvPr/>
        </p:nvSpPr>
        <p:spPr>
          <a:xfrm>
            <a:off x="548640" y="6144768"/>
            <a:ext cx="109728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Photographs by Zairon, Diego Delso, and آية سعيد البيطار, Creative Commons via Wikimedia Commons</a:t>
            </a:r>
            <a:endParaRPr lang="en-US" sz="900" dirty="0"/>
          </a:p>
        </p:txBody>
      </p:sp>
      <p:sp>
        <p:nvSpPr>
          <p:cNvPr id="13" name="TextBox 12"/>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A0F16">
              <a:alpha val="78000"/>
            </a:srgbClr>
          </a:solidFill>
          <a:ln w="12700">
            <a:solidFill>
              <a:srgbClr val="0A0F16">
                <a:alpha val="0"/>
              </a:srgbClr>
            </a:solidFill>
            <a:prstDash val="solid"/>
          </a:ln>
        </p:spPr>
        <p:txBody>
          <a:bodyPr/>
          <a:p/>
        </p:txBody>
      </p:sp>
      <p:sp>
        <p:nvSpPr>
          <p:cNvPr id="3" name="Text 1"/>
          <p:cNvSpPr txBox="1"/>
          <p:nvPr/>
        </p:nvSpPr>
        <p:spPr>
          <a:xfrm>
            <a:off x="731520" y="1645920"/>
            <a:ext cx="7589520" cy="2011680"/>
          </a:xfrm>
          <a:prstGeom prst="rect">
            <a:avLst/>
          </a:prstGeom>
          <a:noFill/>
          <a:ln/>
        </p:spPr>
        <p:txBody>
          <a:bodyPr wrap="square" lIns="0" tIns="0" rIns="0" bIns="0" rtlCol="0" anchor="ctr"/>
          <a:lstStyle/>
          <a:p>
            <a:pPr indent="0" marL="0">
              <a:buNone/>
            </a:pPr>
            <a:r>
              <a:rPr lang="en-US" sz="2200" b="1" dirty="0">
                <a:solidFill>
                  <a:srgbClr val="EFE4C8"/>
                </a:solidFill>
                <a:latin typeface="Calibri" pitchFamily="34" charset="0"/>
                <a:ea typeface="Calibri" pitchFamily="34" charset="-122"/>
                <a:cs typeface="Calibri" pitchFamily="34" charset="-120"/>
              </a:rPr>
              <a:t>This is my dream for Al-Mubarakiya, and I wanted to share it with everyone: that the souq stays as we know and love it, with its soul and its history, and becomes safer through smart technology that works in silence.</a:t>
            </a:r>
            <a:endParaRPr lang="en-US" sz="2200" dirty="0"/>
          </a:p>
        </p:txBody>
      </p:sp>
      <p:sp>
        <p:nvSpPr>
          <p:cNvPr id="4" name="Text 2"/>
          <p:cNvSpPr txBox="1"/>
          <p:nvPr/>
        </p:nvSpPr>
        <p:spPr>
          <a:xfrm>
            <a:off x="731520" y="4206240"/>
            <a:ext cx="7589520" cy="914400"/>
          </a:xfrm>
          <a:prstGeom prst="rect">
            <a:avLst/>
          </a:prstGeom>
          <a:noFill/>
          <a:ln/>
        </p:spPr>
        <p:txBody>
          <a:bodyPr wrap="square" lIns="0" tIns="0" rIns="0" bIns="0" rtlCol="0" anchor="ctr"/>
          <a:lstStyle/>
          <a:p>
            <a:pPr indent="0" marL="0">
              <a:buNone/>
            </a:pPr>
            <a:r>
              <a:rPr lang="en-US" sz="1400" dirty="0">
                <a:solidFill>
                  <a:srgbClr val="9AA8BA"/>
                </a:solidFill>
                <a:latin typeface="Calibri" pitchFamily="34" charset="0"/>
                <a:ea typeface="Calibri" pitchFamily="34" charset="-122"/>
                <a:cs typeface="Calibri" pitchFamily="34" charset="-120"/>
              </a:rPr>
              <a:t>A personal vision, shared to read and discuss. The blueprint, the diagrams, the sensor catalog, the registry, the brief, and this deck live on the site.</a:t>
            </a:r>
            <a:endParaRPr lang="en-US" sz="1400" dirty="0"/>
          </a:p>
        </p:txBody>
      </p:sp>
      <p:sp>
        <p:nvSpPr>
          <p:cNvPr id="5" name="Text 3"/>
          <p:cNvSpPr txBox="1"/>
          <p:nvPr/>
        </p:nvSpPr>
        <p:spPr>
          <a:xfrm>
            <a:off x="731520" y="5257800"/>
            <a:ext cx="7589520" cy="457200"/>
          </a:xfrm>
          <a:prstGeom prst="rect">
            <a:avLst/>
          </a:prstGeom>
          <a:noFill/>
          <a:ln/>
        </p:spPr>
        <p:txBody>
          <a:bodyPr wrap="square" lIns="0" tIns="0" rIns="0" bIns="0" rtlCol="0" anchor="ctr"/>
          <a:lstStyle/>
          <a:p>
            <a:pPr indent="0" marL="0">
              <a:buNone/>
            </a:pPr>
            <a:r>
              <a:rPr lang="en-US" sz="1800" b="1" dirty="0">
                <a:solidFill>
                  <a:srgbClr val="22D3EE"/>
                </a:solidFill>
                <a:latin typeface="Courier New" pitchFamily="34" charset="0"/>
                <a:ea typeface="Courier New" pitchFamily="34" charset="-122"/>
                <a:cs typeface="Courier New" pitchFamily="34" charset="-120"/>
              </a:rPr>
              <a:t>mubarakiya.3li.info</a:t>
            </a:r>
            <a:endParaRPr lang="en-US" sz="1800" dirty="0"/>
          </a:p>
        </p:txBody>
      </p:sp>
      <p:sp>
        <p:nvSpPr>
          <p:cNvPr id="6" name="Text 4"/>
          <p:cNvSpPr txBox="1"/>
          <p:nvPr/>
        </p:nvSpPr>
        <p:spPr>
          <a:xfrm>
            <a:off x="731520" y="5760720"/>
            <a:ext cx="7589520" cy="365760"/>
          </a:xfrm>
          <a:prstGeom prst="rect">
            <a:avLst/>
          </a:prstGeom>
          <a:noFill/>
          <a:ln/>
        </p:spPr>
        <p:txBody>
          <a:bodyPr wrap="square" lIns="0" tIns="0" rIns="0" bIns="0" rtlCol="0" anchor="ctr"/>
          <a:lstStyle/>
          <a:p>
            <a:pPr indent="0" marL="0">
              <a:buNone/>
            </a:pPr>
            <a:r>
              <a:rPr lang="en-US" sz="1200" dirty="0">
                <a:solidFill>
                  <a:srgbClr val="9AA8BA"/>
                </a:solidFill>
                <a:latin typeface="Courier New" pitchFamily="34" charset="0"/>
                <a:ea typeface="Courier New" pitchFamily="34" charset="-122"/>
                <a:cs typeface="Courier New" pitchFamily="34" charset="-120"/>
              </a:rPr>
              <a:t>Ali AlEnezi  ·  3li.info  ·  linkedin.com/in/alenizi  ·  © 2026, all rights reserved</a:t>
            </a:r>
            <a:endParaRPr lang="en-US" sz="1200" dirty="0"/>
          </a:p>
        </p:txBody>
      </p:sp>
      <p:pic>
        <p:nvPicPr>
          <p:cNvPr id="7" name="Image 0" descr="/tmp/deck/qr.png">    </p:cNvPr>
          <p:cNvPicPr>
            <a:picLocks noChangeAspect="1"/>
          </p:cNvPicPr>
          <p:nvPr/>
        </p:nvPicPr>
        <p:blipFill>
          <a:blip r:embed="rId2"/>
          <a:stretch>
            <a:fillRect/>
          </a:stretch>
        </p:blipFill>
        <p:spPr>
          <a:xfrm>
            <a:off x="9326880" y="3977640"/>
            <a:ext cx="2103120" cy="2103120"/>
          </a:xfrm>
          <a:prstGeom prst="rect">
            <a:avLst/>
          </a:prstGeom>
        </p:spPr>
      </p:pic>
      <p:sp>
        <p:nvSpPr>
          <p:cNvPr id="8" name="Text 5"/>
          <p:cNvSpPr txBox="1"/>
          <p:nvPr/>
        </p:nvSpPr>
        <p:spPr>
          <a:xfrm>
            <a:off x="9326880" y="6126480"/>
            <a:ext cx="2103120" cy="274320"/>
          </a:xfrm>
          <a:prstGeom prst="rect">
            <a:avLst/>
          </a:prstGeom>
          <a:noFill/>
          <a:ln/>
        </p:spPr>
        <p:txBody>
          <a:bodyPr wrap="square" lIns="0" tIns="0" rIns="0" bIns="0" rtlCol="0" anchor="ctr"/>
          <a:lstStyle/>
          <a:p>
            <a:pPr algn="ctr" indent="0" marL="0">
              <a:buNone/>
            </a:pPr>
            <a:r>
              <a:rPr lang="en-US" sz="1000" dirty="0">
                <a:solidFill>
                  <a:srgbClr val="9AA8BA"/>
                </a:solidFill>
                <a:latin typeface="Courier New" pitchFamily="34" charset="0"/>
                <a:ea typeface="Courier New" pitchFamily="34" charset="-122"/>
                <a:cs typeface="Courier New" pitchFamily="34" charset="-120"/>
              </a:rPr>
              <a:t>scan to open</a:t>
            </a:r>
            <a:endParaRPr lang="en-US" sz="1000" dirty="0"/>
          </a:p>
        </p:txBody>
      </p:sp>
      <p:sp>
        <p:nvSpPr>
          <p:cNvPr id="9" name="Text 6"/>
          <p:cNvSpPr txBox="1"/>
          <p:nvPr/>
        </p:nvSpPr>
        <p:spPr>
          <a:xfrm>
            <a:off x="731520" y="6172200"/>
            <a:ext cx="8046720" cy="548640"/>
          </a:xfrm>
          <a:prstGeom prst="rect">
            <a:avLst/>
          </a:prstGeom>
          <a:noFill/>
          <a:ln/>
        </p:spPr>
        <p:txBody>
          <a:bodyPr wrap="square" lIns="0" tIns="0" rIns="0" bIns="0" rtlCol="0" anchor="ctr"/>
          <a:lstStyle/>
          <a:p>
            <a:pPr indent="0" marL="0">
              <a:buNone/>
            </a:pPr>
            <a:r>
              <a:rPr lang="en-US" sz="900" dirty="0">
                <a:solidFill>
                  <a:srgbClr val="9AA8BA"/>
                </a:solidFill>
                <a:latin typeface="Calibri" pitchFamily="34" charset="0"/>
                <a:ea typeface="Calibri" pitchFamily="34" charset="-122"/>
                <a:cs typeface="Calibri" pitchFamily="34" charset="-120"/>
              </a:rPr>
              <a:t>This work is part of an educational experience. The ideas are owned by Ali AlEnezi. The entities mentioned, Kuwait Municipality, the Ministry of Interior, Kuwait Fire Force, NCCAL, CITRA, the Ministry of Electricity and Water, the Ministry of Commerce, the merchants, and SANS, are mentioned only to elaborate on the ideas and have no real link or connection to this work. SANS is named only as a suggestion for training, and none of its copyrighted material is used here. © 2026 Ali AlEnezi. All rights reserved.</a:t>
            </a:r>
            <a:endParaRPr lang="en-US" sz="900" dirty="0"/>
          </a:p>
        </p:txBody>
      </p:sp>
      <p:pic>
        <p:nvPicPr>
          <p:cNvPr id="10" name="Image 1" descr="/tmp/deck/sadu.png">    </p:cNvPr>
          <p:cNvPicPr>
            <a:picLocks noChangeAspect="1"/>
          </p:cNvPicPr>
          <p:nvPr/>
        </p:nvPicPr>
        <p:blipFill>
          <a:blip r:embed="rId3"/>
          <a:stretch>
            <a:fillRect/>
          </a:stretch>
        </p:blipFill>
        <p:spPr>
          <a:xfrm>
            <a:off x="0" y="6656832"/>
            <a:ext cx="12188952" cy="201168"/>
          </a:xfrm>
          <a:prstGeom prst="rect">
            <a:avLst/>
          </a:prstGeom>
        </p:spPr>
      </p:pic>
      <p:sp>
        <p:nvSpPr>
          <p:cNvPr id="11" name="TextBox 10"/>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01 // WHY THIS SOUQ</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Two centuries old, pedestrian, dense, and loved</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photos/hero-01.jpg">    </p:cNvPr>
          <p:cNvPicPr>
            <a:picLocks noChangeAspect="1"/>
          </p:cNvPicPr>
          <p:nvPr/>
        </p:nvPicPr>
        <p:blipFill>
          <a:blip r:embed="rId2"/>
          <a:srcRect l="0" r="0" t="0" b="0"/>
          <a:stretch/>
        </p:blipFill>
        <p:spPr>
          <a:xfrm>
            <a:off x="548640" y="1600200"/>
            <a:ext cx="5486400" cy="4480560"/>
          </a:xfrm>
          <a:prstGeom prst="rect">
            <a:avLst/>
          </a:prstGeom>
        </p:spPr>
      </p:pic>
      <p:sp>
        <p:nvSpPr>
          <p:cNvPr id="8" name="Shape 3"/>
          <p:cNvSpPr/>
          <p:nvPr/>
        </p:nvSpPr>
        <p:spPr>
          <a:xfrm>
            <a:off x="6355080" y="1645920"/>
            <a:ext cx="457200" cy="457200"/>
          </a:xfrm>
          <a:prstGeom prst="ellipse">
            <a:avLst/>
          </a:prstGeom>
          <a:solidFill>
            <a:srgbClr val="121B29"/>
          </a:solidFill>
          <a:ln w="12700">
            <a:solidFill>
              <a:srgbClr val="1F2B40"/>
            </a:solidFill>
            <a:prstDash val="solid"/>
          </a:ln>
        </p:spPr>
        <p:txBody>
          <a:bodyPr/>
          <a:p/>
        </p:txBody>
      </p:sp>
      <p:pic>
        <p:nvPicPr>
          <p:cNvPr id="9" name="Image 2" descr="/tmp/deck/ic-landmark.png">    </p:cNvPr>
          <p:cNvPicPr>
            <a:picLocks noChangeAspect="1"/>
          </p:cNvPicPr>
          <p:nvPr/>
        </p:nvPicPr>
        <p:blipFill>
          <a:blip r:embed="rId3"/>
          <a:stretch>
            <a:fillRect/>
          </a:stretch>
        </p:blipFill>
        <p:spPr>
          <a:xfrm>
            <a:off x="6455664" y="1746504"/>
            <a:ext cx="256032" cy="256032"/>
          </a:xfrm>
          <a:prstGeom prst="rect">
            <a:avLst/>
          </a:prstGeom>
        </p:spPr>
      </p:pic>
      <p:sp>
        <p:nvSpPr>
          <p:cNvPr id="10" name="Text 4"/>
          <p:cNvSpPr txBox="1"/>
          <p:nvPr/>
        </p:nvSpPr>
        <p:spPr>
          <a:xfrm>
            <a:off x="6995160" y="1554480"/>
            <a:ext cx="4663440" cy="32004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Heritage</a:t>
            </a:r>
            <a:endParaRPr lang="en-US" sz="1600" dirty="0"/>
          </a:p>
        </p:txBody>
      </p:sp>
      <p:sp>
        <p:nvSpPr>
          <p:cNvPr id="11" name="Text 5"/>
          <p:cNvSpPr txBox="1"/>
          <p:nvPr/>
        </p:nvSpPr>
        <p:spPr>
          <a:xfrm>
            <a:off x="6995160" y="1865376"/>
            <a:ext cx="4663440" cy="548640"/>
          </a:xfrm>
          <a:prstGeom prst="rect">
            <a:avLst/>
          </a:prstGeom>
          <a:noFill/>
          <a:ln/>
        </p:spPr>
        <p:txBody>
          <a:bodyPr wrap="square" lIns="0" tIns="0" rIns="0" bIns="0" rtlCol="0" anchor="t"/>
          <a:lstStyle/>
          <a:p>
            <a:pPr indent="0" marL="0">
              <a:buNone/>
            </a:pPr>
            <a:r>
              <a:rPr lang="en-US" sz="1150" dirty="0">
                <a:solidFill>
                  <a:srgbClr val="9AA8BA"/>
                </a:solidFill>
                <a:latin typeface="Calibri" pitchFamily="34" charset="0"/>
                <a:ea typeface="Calibri" pitchFamily="34" charset="-122"/>
                <a:cs typeface="Calibri" pitchFamily="34" charset="-120"/>
              </a:rPr>
              <a:t>Nothing drilled into historic facades. Sensors on lamp posts, awnings, and municipal fixtures. NCCAL signs off first.</a:t>
            </a:r>
            <a:endParaRPr lang="en-US" sz="1150" dirty="0"/>
          </a:p>
        </p:txBody>
      </p:sp>
      <p:sp>
        <p:nvSpPr>
          <p:cNvPr id="12" name="Shape 6"/>
          <p:cNvSpPr/>
          <p:nvPr/>
        </p:nvSpPr>
        <p:spPr>
          <a:xfrm>
            <a:off x="6355080" y="2560320"/>
            <a:ext cx="457200" cy="457200"/>
          </a:xfrm>
          <a:prstGeom prst="ellipse">
            <a:avLst/>
          </a:prstGeom>
          <a:solidFill>
            <a:srgbClr val="121B29"/>
          </a:solidFill>
          <a:ln w="12700">
            <a:solidFill>
              <a:srgbClr val="1F2B40"/>
            </a:solidFill>
            <a:prstDash val="solid"/>
          </a:ln>
        </p:spPr>
        <p:txBody>
          <a:bodyPr/>
          <a:p/>
        </p:txBody>
      </p:sp>
      <p:pic>
        <p:nvPicPr>
          <p:cNvPr id="13" name="Image 3" descr="/tmp/deck/ic-sun.png">    </p:cNvPr>
          <p:cNvPicPr>
            <a:picLocks noChangeAspect="1"/>
          </p:cNvPicPr>
          <p:nvPr/>
        </p:nvPicPr>
        <p:blipFill>
          <a:blip r:embed="rId4"/>
          <a:stretch>
            <a:fillRect/>
          </a:stretch>
        </p:blipFill>
        <p:spPr>
          <a:xfrm>
            <a:off x="6455664" y="2660904"/>
            <a:ext cx="256032" cy="256032"/>
          </a:xfrm>
          <a:prstGeom prst="rect">
            <a:avLst/>
          </a:prstGeom>
        </p:spPr>
      </p:pic>
      <p:sp>
        <p:nvSpPr>
          <p:cNvPr id="14" name="Text 7"/>
          <p:cNvSpPr txBox="1"/>
          <p:nvPr/>
        </p:nvSpPr>
        <p:spPr>
          <a:xfrm>
            <a:off x="6995160" y="2468880"/>
            <a:ext cx="4663440" cy="32004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Climate</a:t>
            </a:r>
            <a:endParaRPr lang="en-US" sz="1600" dirty="0"/>
          </a:p>
        </p:txBody>
      </p:sp>
      <p:sp>
        <p:nvSpPr>
          <p:cNvPr id="15" name="Text 8"/>
          <p:cNvSpPr txBox="1"/>
          <p:nvPr/>
        </p:nvSpPr>
        <p:spPr>
          <a:xfrm>
            <a:off x="6995160" y="2779776"/>
            <a:ext cx="4663440" cy="548640"/>
          </a:xfrm>
          <a:prstGeom prst="rect">
            <a:avLst/>
          </a:prstGeom>
          <a:noFill/>
          <a:ln/>
        </p:spPr>
        <p:txBody>
          <a:bodyPr wrap="square" lIns="0" tIns="0" rIns="0" bIns="0" rtlCol="0" anchor="t"/>
          <a:lstStyle/>
          <a:p>
            <a:pPr indent="0" marL="0">
              <a:buNone/>
            </a:pPr>
            <a:r>
              <a:rPr lang="en-US" sz="1150" dirty="0">
                <a:solidFill>
                  <a:srgbClr val="9AA8BA"/>
                </a:solidFill>
                <a:latin typeface="Calibri" pitchFamily="34" charset="0"/>
                <a:ea typeface="Calibri" pitchFamily="34" charset="-122"/>
                <a:cs typeface="Calibri" pitchFamily="34" charset="-120"/>
              </a:rPr>
              <a:t>50 C summers and dust storms. Every device rated 60 C or better and IP65 or better, solar where wiring is forbidden.</a:t>
            </a:r>
            <a:endParaRPr lang="en-US" sz="1150" dirty="0"/>
          </a:p>
        </p:txBody>
      </p:sp>
      <p:sp>
        <p:nvSpPr>
          <p:cNvPr id="16" name="Shape 9"/>
          <p:cNvSpPr/>
          <p:nvPr/>
        </p:nvSpPr>
        <p:spPr>
          <a:xfrm>
            <a:off x="6355080" y="3474720"/>
            <a:ext cx="457200" cy="457200"/>
          </a:xfrm>
          <a:prstGeom prst="ellipse">
            <a:avLst/>
          </a:prstGeom>
          <a:solidFill>
            <a:srgbClr val="121B29"/>
          </a:solidFill>
          <a:ln w="12700">
            <a:solidFill>
              <a:srgbClr val="1F2B40"/>
            </a:solidFill>
            <a:prstDash val="solid"/>
          </a:ln>
        </p:spPr>
        <p:txBody>
          <a:bodyPr/>
          <a:p/>
        </p:txBody>
      </p:sp>
      <p:pic>
        <p:nvPicPr>
          <p:cNvPr id="17" name="Image 4" descr="/tmp/deck/ic-fire.png">    </p:cNvPr>
          <p:cNvPicPr>
            <a:picLocks noChangeAspect="1"/>
          </p:cNvPicPr>
          <p:nvPr/>
        </p:nvPicPr>
        <p:blipFill>
          <a:blip r:embed="rId5"/>
          <a:stretch>
            <a:fillRect/>
          </a:stretch>
        </p:blipFill>
        <p:spPr>
          <a:xfrm>
            <a:off x="6455664" y="3575304"/>
            <a:ext cx="256032" cy="256032"/>
          </a:xfrm>
          <a:prstGeom prst="rect">
            <a:avLst/>
          </a:prstGeom>
        </p:spPr>
      </p:pic>
      <p:sp>
        <p:nvSpPr>
          <p:cNvPr id="18" name="Text 10"/>
          <p:cNvSpPr txBox="1"/>
          <p:nvPr/>
        </p:nvSpPr>
        <p:spPr>
          <a:xfrm>
            <a:off x="6995160" y="3383280"/>
            <a:ext cx="4663440" cy="32004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Life safety first</a:t>
            </a:r>
            <a:endParaRPr lang="en-US" sz="1600" dirty="0"/>
          </a:p>
        </p:txBody>
      </p:sp>
      <p:sp>
        <p:nvSpPr>
          <p:cNvPr id="19" name="Text 11"/>
          <p:cNvSpPr txBox="1"/>
          <p:nvPr/>
        </p:nvSpPr>
        <p:spPr>
          <a:xfrm>
            <a:off x="6995160" y="3694176"/>
            <a:ext cx="4663440" cy="548640"/>
          </a:xfrm>
          <a:prstGeom prst="rect">
            <a:avLst/>
          </a:prstGeom>
          <a:noFill/>
          <a:ln/>
        </p:spPr>
        <p:txBody>
          <a:bodyPr wrap="square" lIns="0" tIns="0" rIns="0" bIns="0" rtlCol="0" anchor="t"/>
          <a:lstStyle/>
          <a:p>
            <a:pPr indent="0" marL="0">
              <a:buNone/>
            </a:pPr>
            <a:r>
              <a:rPr lang="en-US" sz="1150" dirty="0">
                <a:solidFill>
                  <a:srgbClr val="9AA8BA"/>
                </a:solidFill>
                <a:latin typeface="Calibri" pitchFamily="34" charset="0"/>
                <a:ea typeface="Calibri" pitchFamily="34" charset="-122"/>
                <a:cs typeface="Calibri" pitchFamily="34" charset="-120"/>
              </a:rPr>
              <a:t>Narrow alleys, wooden roofs, dense restaurants, peak crowds. Fire and crowd safety are use case number one.</a:t>
            </a:r>
            <a:endParaRPr lang="en-US" sz="1150" dirty="0"/>
          </a:p>
        </p:txBody>
      </p:sp>
      <p:sp>
        <p:nvSpPr>
          <p:cNvPr id="20" name="Shape 12"/>
          <p:cNvSpPr/>
          <p:nvPr/>
        </p:nvSpPr>
        <p:spPr>
          <a:xfrm>
            <a:off x="6355080" y="4389120"/>
            <a:ext cx="457200" cy="457200"/>
          </a:xfrm>
          <a:prstGeom prst="ellipse">
            <a:avLst/>
          </a:prstGeom>
          <a:solidFill>
            <a:srgbClr val="121B29"/>
          </a:solidFill>
          <a:ln w="12700">
            <a:solidFill>
              <a:srgbClr val="1F2B40"/>
            </a:solidFill>
            <a:prstDash val="solid"/>
          </a:ln>
        </p:spPr>
        <p:txBody>
          <a:bodyPr/>
          <a:p/>
        </p:txBody>
      </p:sp>
      <p:pic>
        <p:nvPicPr>
          <p:cNvPr id="21" name="Image 5" descr="/tmp/deck/ic-users.png">    </p:cNvPr>
          <p:cNvPicPr>
            <a:picLocks noChangeAspect="1"/>
          </p:cNvPicPr>
          <p:nvPr/>
        </p:nvPicPr>
        <p:blipFill>
          <a:blip r:embed="rId6"/>
          <a:stretch>
            <a:fillRect/>
          </a:stretch>
        </p:blipFill>
        <p:spPr>
          <a:xfrm>
            <a:off x="6455664" y="4489704"/>
            <a:ext cx="256032" cy="256032"/>
          </a:xfrm>
          <a:prstGeom prst="rect">
            <a:avLst/>
          </a:prstGeom>
        </p:spPr>
      </p:pic>
      <p:sp>
        <p:nvSpPr>
          <p:cNvPr id="22" name="Text 13"/>
          <p:cNvSpPr txBox="1"/>
          <p:nvPr/>
        </p:nvSpPr>
        <p:spPr>
          <a:xfrm>
            <a:off x="6995160" y="4297680"/>
            <a:ext cx="4663440" cy="32004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Many owners</a:t>
            </a:r>
            <a:endParaRPr lang="en-US" sz="1600" dirty="0"/>
          </a:p>
        </p:txBody>
      </p:sp>
      <p:sp>
        <p:nvSpPr>
          <p:cNvPr id="23" name="Text 14"/>
          <p:cNvSpPr txBox="1"/>
          <p:nvPr/>
        </p:nvSpPr>
        <p:spPr>
          <a:xfrm>
            <a:off x="6995160" y="4608576"/>
            <a:ext cx="4663440" cy="548640"/>
          </a:xfrm>
          <a:prstGeom prst="rect">
            <a:avLst/>
          </a:prstGeom>
          <a:noFill/>
          <a:ln/>
        </p:spPr>
        <p:txBody>
          <a:bodyPr wrap="square" lIns="0" tIns="0" rIns="0" bIns="0" rtlCol="0" anchor="t"/>
          <a:lstStyle/>
          <a:p>
            <a:pPr indent="0" marL="0">
              <a:buNone/>
            </a:pPr>
            <a:r>
              <a:rPr lang="en-US" sz="1150" dirty="0">
                <a:solidFill>
                  <a:srgbClr val="9AA8BA"/>
                </a:solidFill>
                <a:latin typeface="Calibri" pitchFamily="34" charset="0"/>
                <a:ea typeface="Calibri" pitchFamily="34" charset="-122"/>
                <a:cs typeface="Calibri" pitchFamily="34" charset="-120"/>
              </a:rPr>
              <a:t>Municipality, MOI, Kuwait Fire Force, NCCAL, CITRA, MEW, Commerce, and the merchants. Governance is half the project.</a:t>
            </a:r>
            <a:endParaRPr lang="en-US" sz="1150" dirty="0"/>
          </a:p>
        </p:txBody>
      </p:sp>
      <p:sp>
        <p:nvSpPr>
          <p:cNvPr id="24" name="Shape 15"/>
          <p:cNvSpPr/>
          <p:nvPr/>
        </p:nvSpPr>
        <p:spPr>
          <a:xfrm>
            <a:off x="6355080" y="5303520"/>
            <a:ext cx="457200" cy="457200"/>
          </a:xfrm>
          <a:prstGeom prst="ellipse">
            <a:avLst/>
          </a:prstGeom>
          <a:solidFill>
            <a:srgbClr val="121B29"/>
          </a:solidFill>
          <a:ln w="12700">
            <a:solidFill>
              <a:srgbClr val="1F2B40"/>
            </a:solidFill>
            <a:prstDash val="solid"/>
          </a:ln>
        </p:spPr>
        <p:txBody>
          <a:bodyPr/>
          <a:p/>
        </p:txBody>
      </p:sp>
      <p:pic>
        <p:nvPicPr>
          <p:cNvPr id="25" name="Image 6" descr="/tmp/deck/ic-shield.png">    </p:cNvPr>
          <p:cNvPicPr>
            <a:picLocks noChangeAspect="1"/>
          </p:cNvPicPr>
          <p:nvPr/>
        </p:nvPicPr>
        <p:blipFill>
          <a:blip r:embed="rId7"/>
          <a:stretch>
            <a:fillRect/>
          </a:stretch>
        </p:blipFill>
        <p:spPr>
          <a:xfrm>
            <a:off x="6455664" y="5404104"/>
            <a:ext cx="256032" cy="256032"/>
          </a:xfrm>
          <a:prstGeom prst="rect">
            <a:avLst/>
          </a:prstGeom>
        </p:spPr>
      </p:pic>
      <p:sp>
        <p:nvSpPr>
          <p:cNvPr id="26" name="Text 16"/>
          <p:cNvSpPr txBox="1"/>
          <p:nvPr/>
        </p:nvSpPr>
        <p:spPr>
          <a:xfrm>
            <a:off x="6995160" y="5212080"/>
            <a:ext cx="4663440" cy="32004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Privacy</a:t>
            </a:r>
            <a:endParaRPr lang="en-US" sz="1600" dirty="0"/>
          </a:p>
        </p:txBody>
      </p:sp>
      <p:sp>
        <p:nvSpPr>
          <p:cNvPr id="27" name="Text 17"/>
          <p:cNvSpPr txBox="1"/>
          <p:nvPr/>
        </p:nvSpPr>
        <p:spPr>
          <a:xfrm>
            <a:off x="6995160" y="5522976"/>
            <a:ext cx="4663440" cy="548640"/>
          </a:xfrm>
          <a:prstGeom prst="rect">
            <a:avLst/>
          </a:prstGeom>
          <a:noFill/>
          <a:ln/>
        </p:spPr>
        <p:txBody>
          <a:bodyPr wrap="square" lIns="0" tIns="0" rIns="0" bIns="0" rtlCol="0" anchor="t"/>
          <a:lstStyle/>
          <a:p>
            <a:pPr indent="0" marL="0">
              <a:buNone/>
            </a:pPr>
            <a:r>
              <a:rPr lang="en-US" sz="1150" dirty="0">
                <a:solidFill>
                  <a:srgbClr val="9AA8BA"/>
                </a:solidFill>
                <a:latin typeface="Calibri" pitchFamily="34" charset="0"/>
                <a:ea typeface="Calibri" pitchFamily="34" charset="-122"/>
                <a:cs typeface="Calibri" pitchFamily="34" charset="-120"/>
              </a:rPr>
              <a:t>Count people, never identify them. No facial recognition, anonymized counting at the edge, signage in the souq.</a:t>
            </a:r>
            <a:endParaRPr lang="en-US" sz="1150" dirty="0"/>
          </a:p>
        </p:txBody>
      </p:sp>
      <p:sp>
        <p:nvSpPr>
          <p:cNvPr id="28" name="TextBox 27"/>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02 // THE MAP</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The numbered map is the digital twin</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mubarakiya-map.png">    </p:cNvPr>
          <p:cNvPicPr>
            <a:picLocks noChangeAspect="1"/>
          </p:cNvPicPr>
          <p:nvPr/>
        </p:nvPicPr>
        <p:blipFill>
          <a:blip r:embed="rId2"/>
          <a:stretch>
            <a:fillRect/>
          </a:stretch>
        </p:blipFill>
        <p:spPr>
          <a:xfrm>
            <a:off x="548640" y="1554480"/>
            <a:ext cx="3200400" cy="4709160"/>
          </a:xfrm>
          <a:prstGeom prst="rect">
            <a:avLst/>
          </a:prstGeom>
        </p:spPr>
      </p:pic>
      <p:sp>
        <p:nvSpPr>
          <p:cNvPr id="8" name="Shape 3"/>
          <p:cNvSpPr/>
          <p:nvPr/>
        </p:nvSpPr>
        <p:spPr>
          <a:xfrm>
            <a:off x="4754880" y="1554480"/>
            <a:ext cx="3291840" cy="1188720"/>
          </a:xfrm>
          <a:prstGeom prst="roundRect">
            <a:avLst>
              <a:gd name="adj" fmla="val 7692"/>
            </a:avLst>
          </a:prstGeom>
          <a:solidFill>
            <a:srgbClr val="121B29"/>
          </a:solidFill>
          <a:ln w="12700">
            <a:solidFill>
              <a:srgbClr val="1F2B40"/>
            </a:solidFill>
            <a:prstDash val="solid"/>
          </a:ln>
        </p:spPr>
        <p:txBody>
          <a:bodyPr/>
          <a:p/>
        </p:txBody>
      </p:sp>
      <p:sp>
        <p:nvSpPr>
          <p:cNvPr id="9" name="Text 4"/>
          <p:cNvSpPr txBox="1"/>
          <p:nvPr/>
        </p:nvSpPr>
        <p:spPr>
          <a:xfrm>
            <a:off x="4983480" y="1664208"/>
            <a:ext cx="2834640" cy="640080"/>
          </a:xfrm>
          <a:prstGeom prst="rect">
            <a:avLst/>
          </a:prstGeom>
          <a:noFill/>
          <a:ln/>
        </p:spPr>
        <p:txBody>
          <a:bodyPr wrap="square" lIns="0" tIns="0" rIns="0" bIns="0" rtlCol="0" anchor="ctr"/>
          <a:lstStyle/>
          <a:p>
            <a:pPr indent="0" marL="0">
              <a:buNone/>
            </a:pPr>
            <a:r>
              <a:rPr lang="en-US" sz="4000" b="1" dirty="0">
                <a:solidFill>
                  <a:srgbClr val="22D3EE"/>
                </a:solidFill>
                <a:latin typeface="Courier New" pitchFamily="34" charset="0"/>
                <a:ea typeface="Courier New" pitchFamily="34" charset="-122"/>
                <a:cs typeface="Courier New" pitchFamily="34" charset="-120"/>
              </a:rPr>
              <a:t>67</a:t>
            </a:r>
            <a:endParaRPr lang="en-US" sz="4000" dirty="0"/>
          </a:p>
        </p:txBody>
      </p:sp>
      <p:sp>
        <p:nvSpPr>
          <p:cNvPr id="10" name="Text 5"/>
          <p:cNvSpPr txBox="1"/>
          <p:nvPr/>
        </p:nvSpPr>
        <p:spPr>
          <a:xfrm>
            <a:off x="4983480" y="2304288"/>
            <a:ext cx="2834640" cy="320040"/>
          </a:xfrm>
          <a:prstGeom prst="rect">
            <a:avLst/>
          </a:prstGeom>
          <a:noFill/>
          <a:ln/>
        </p:spPr>
        <p:txBody>
          <a:bodyPr wrap="square" lIns="0" tIns="0" rIns="0" bIns="0" rtlCol="0" anchor="ctr"/>
          <a:lstStyle/>
          <a:p>
            <a:pPr indent="0" marL="0">
              <a:buNone/>
            </a:pPr>
            <a:r>
              <a:rPr lang="en-US" sz="1000" spc="100" kern="0" dirty="0">
                <a:solidFill>
                  <a:srgbClr val="9AA8BA"/>
                </a:solidFill>
                <a:latin typeface="Courier New" pitchFamily="34" charset="0"/>
                <a:ea typeface="Courier New" pitchFamily="34" charset="-122"/>
                <a:cs typeface="Courier New" pitchFamily="34" charset="-120"/>
              </a:rPr>
              <a:t>REGISTRY ENTRIES</a:t>
            </a:r>
            <a:endParaRPr lang="en-US" sz="1000" dirty="0"/>
          </a:p>
        </p:txBody>
      </p:sp>
      <p:sp>
        <p:nvSpPr>
          <p:cNvPr id="11" name="Shape 6"/>
          <p:cNvSpPr/>
          <p:nvPr/>
        </p:nvSpPr>
        <p:spPr>
          <a:xfrm>
            <a:off x="8321040" y="1554480"/>
            <a:ext cx="3291840" cy="1188720"/>
          </a:xfrm>
          <a:prstGeom prst="roundRect">
            <a:avLst>
              <a:gd name="adj" fmla="val 7692"/>
            </a:avLst>
          </a:prstGeom>
          <a:solidFill>
            <a:srgbClr val="121B29"/>
          </a:solidFill>
          <a:ln w="12700">
            <a:solidFill>
              <a:srgbClr val="1F2B40"/>
            </a:solidFill>
            <a:prstDash val="solid"/>
          </a:ln>
        </p:spPr>
        <p:txBody>
          <a:bodyPr/>
          <a:p/>
        </p:txBody>
      </p:sp>
      <p:sp>
        <p:nvSpPr>
          <p:cNvPr id="12" name="Text 7"/>
          <p:cNvSpPr txBox="1"/>
          <p:nvPr/>
        </p:nvSpPr>
        <p:spPr>
          <a:xfrm>
            <a:off x="8549640" y="1664208"/>
            <a:ext cx="2834640" cy="640080"/>
          </a:xfrm>
          <a:prstGeom prst="rect">
            <a:avLst/>
          </a:prstGeom>
          <a:noFill/>
          <a:ln/>
        </p:spPr>
        <p:txBody>
          <a:bodyPr wrap="square" lIns="0" tIns="0" rIns="0" bIns="0" rtlCol="0" anchor="ctr"/>
          <a:lstStyle/>
          <a:p>
            <a:pPr indent="0" marL="0">
              <a:buNone/>
            </a:pPr>
            <a:r>
              <a:rPr lang="en-US" sz="4000" b="1" dirty="0">
                <a:solidFill>
                  <a:srgbClr val="22D3EE"/>
                </a:solidFill>
                <a:latin typeface="Courier New" pitchFamily="34" charset="0"/>
                <a:ea typeface="Courier New" pitchFamily="34" charset="-122"/>
                <a:cs typeface="Courier New" pitchFamily="34" charset="-120"/>
              </a:rPr>
              <a:t>9</a:t>
            </a:r>
            <a:endParaRPr lang="en-US" sz="4000" dirty="0"/>
          </a:p>
        </p:txBody>
      </p:sp>
      <p:sp>
        <p:nvSpPr>
          <p:cNvPr id="13" name="Text 8"/>
          <p:cNvSpPr txBox="1"/>
          <p:nvPr/>
        </p:nvSpPr>
        <p:spPr>
          <a:xfrm>
            <a:off x="8549640" y="2304288"/>
            <a:ext cx="2834640" cy="320040"/>
          </a:xfrm>
          <a:prstGeom prst="rect">
            <a:avLst/>
          </a:prstGeom>
          <a:noFill/>
          <a:ln/>
        </p:spPr>
        <p:txBody>
          <a:bodyPr wrap="square" lIns="0" tIns="0" rIns="0" bIns="0" rtlCol="0" anchor="ctr"/>
          <a:lstStyle/>
          <a:p>
            <a:pPr indent="0" marL="0">
              <a:buNone/>
            </a:pPr>
            <a:r>
              <a:rPr lang="en-US" sz="1000" spc="100" kern="0" dirty="0">
                <a:solidFill>
                  <a:srgbClr val="9AA8BA"/>
                </a:solidFill>
                <a:latin typeface="Courier New" pitchFamily="34" charset="0"/>
                <a:ea typeface="Courier New" pitchFamily="34" charset="-122"/>
                <a:cs typeface="Courier New" pitchFamily="34" charset="-120"/>
              </a:rPr>
              <a:t>ZONES</a:t>
            </a:r>
            <a:endParaRPr lang="en-US" sz="1000" dirty="0"/>
          </a:p>
        </p:txBody>
      </p:sp>
      <p:sp>
        <p:nvSpPr>
          <p:cNvPr id="14" name="Shape 9"/>
          <p:cNvSpPr/>
          <p:nvPr/>
        </p:nvSpPr>
        <p:spPr>
          <a:xfrm>
            <a:off x="4754880" y="2971800"/>
            <a:ext cx="3291840" cy="1188720"/>
          </a:xfrm>
          <a:prstGeom prst="roundRect">
            <a:avLst>
              <a:gd name="adj" fmla="val 7692"/>
            </a:avLst>
          </a:prstGeom>
          <a:solidFill>
            <a:srgbClr val="121B29"/>
          </a:solidFill>
          <a:ln w="12700">
            <a:solidFill>
              <a:srgbClr val="1F2B40"/>
            </a:solidFill>
            <a:prstDash val="solid"/>
          </a:ln>
        </p:spPr>
        <p:txBody>
          <a:bodyPr/>
          <a:p/>
        </p:txBody>
      </p:sp>
      <p:sp>
        <p:nvSpPr>
          <p:cNvPr id="15" name="Text 10"/>
          <p:cNvSpPr txBox="1"/>
          <p:nvPr/>
        </p:nvSpPr>
        <p:spPr>
          <a:xfrm>
            <a:off x="4983480" y="3081528"/>
            <a:ext cx="2834640" cy="640080"/>
          </a:xfrm>
          <a:prstGeom prst="rect">
            <a:avLst/>
          </a:prstGeom>
          <a:noFill/>
          <a:ln/>
        </p:spPr>
        <p:txBody>
          <a:bodyPr wrap="square" lIns="0" tIns="0" rIns="0" bIns="0" rtlCol="0" anchor="ctr"/>
          <a:lstStyle/>
          <a:p>
            <a:pPr indent="0" marL="0">
              <a:buNone/>
            </a:pPr>
            <a:r>
              <a:rPr lang="en-US" sz="4000" b="1" dirty="0">
                <a:solidFill>
                  <a:srgbClr val="22D3EE"/>
                </a:solidFill>
                <a:latin typeface="Courier New" pitchFamily="34" charset="0"/>
                <a:ea typeface="Courier New" pitchFamily="34" charset="-122"/>
                <a:cs typeface="Courier New" pitchFamily="34" charset="-120"/>
              </a:rPr>
              <a:t>14</a:t>
            </a:r>
            <a:endParaRPr lang="en-US" sz="4000" dirty="0"/>
          </a:p>
        </p:txBody>
      </p:sp>
      <p:sp>
        <p:nvSpPr>
          <p:cNvPr id="16" name="Text 11"/>
          <p:cNvSpPr txBox="1"/>
          <p:nvPr/>
        </p:nvSpPr>
        <p:spPr>
          <a:xfrm>
            <a:off x="4983480" y="3721608"/>
            <a:ext cx="2834640" cy="320040"/>
          </a:xfrm>
          <a:prstGeom prst="rect">
            <a:avLst/>
          </a:prstGeom>
          <a:noFill/>
          <a:ln/>
        </p:spPr>
        <p:txBody>
          <a:bodyPr wrap="square" lIns="0" tIns="0" rIns="0" bIns="0" rtlCol="0" anchor="ctr"/>
          <a:lstStyle/>
          <a:p>
            <a:pPr indent="0" marL="0">
              <a:buNone/>
            </a:pPr>
            <a:r>
              <a:rPr lang="en-US" sz="1000" spc="100" kern="0" dirty="0">
                <a:solidFill>
                  <a:srgbClr val="9AA8BA"/>
                </a:solidFill>
                <a:latin typeface="Courier New" pitchFamily="34" charset="0"/>
                <a:ea typeface="Courier New" pitchFamily="34" charset="-122"/>
                <a:cs typeface="Courier New" pitchFamily="34" charset="-120"/>
              </a:rPr>
              <a:t>SENSOR CLASSES</a:t>
            </a:r>
            <a:endParaRPr lang="en-US" sz="1000" dirty="0"/>
          </a:p>
        </p:txBody>
      </p:sp>
      <p:sp>
        <p:nvSpPr>
          <p:cNvPr id="17" name="Shape 12"/>
          <p:cNvSpPr/>
          <p:nvPr/>
        </p:nvSpPr>
        <p:spPr>
          <a:xfrm>
            <a:off x="8321040" y="2971800"/>
            <a:ext cx="3291840" cy="1188720"/>
          </a:xfrm>
          <a:prstGeom prst="roundRect">
            <a:avLst>
              <a:gd name="adj" fmla="val 7692"/>
            </a:avLst>
          </a:prstGeom>
          <a:solidFill>
            <a:srgbClr val="121B29"/>
          </a:solidFill>
          <a:ln w="12700">
            <a:solidFill>
              <a:srgbClr val="1F2B40"/>
            </a:solidFill>
            <a:prstDash val="solid"/>
          </a:ln>
        </p:spPr>
        <p:txBody>
          <a:bodyPr/>
          <a:p/>
        </p:txBody>
      </p:sp>
      <p:sp>
        <p:nvSpPr>
          <p:cNvPr id="18" name="Text 13"/>
          <p:cNvSpPr txBox="1"/>
          <p:nvPr/>
        </p:nvSpPr>
        <p:spPr>
          <a:xfrm>
            <a:off x="8549640" y="3081528"/>
            <a:ext cx="2834640" cy="640080"/>
          </a:xfrm>
          <a:prstGeom prst="rect">
            <a:avLst/>
          </a:prstGeom>
          <a:noFill/>
          <a:ln/>
        </p:spPr>
        <p:txBody>
          <a:bodyPr wrap="square" lIns="0" tIns="0" rIns="0" bIns="0" rtlCol="0" anchor="ctr"/>
          <a:lstStyle/>
          <a:p>
            <a:pPr indent="0" marL="0">
              <a:buNone/>
            </a:pPr>
            <a:r>
              <a:rPr lang="en-US" sz="4000" b="1" dirty="0">
                <a:solidFill>
                  <a:srgbClr val="22D3EE"/>
                </a:solidFill>
                <a:latin typeface="Courier New" pitchFamily="34" charset="0"/>
                <a:ea typeface="Courier New" pitchFamily="34" charset="-122"/>
                <a:cs typeface="Courier New" pitchFamily="34" charset="-120"/>
              </a:rPr>
              <a:t>37</a:t>
            </a:r>
            <a:endParaRPr lang="en-US" sz="4000" dirty="0"/>
          </a:p>
        </p:txBody>
      </p:sp>
      <p:sp>
        <p:nvSpPr>
          <p:cNvPr id="19" name="Text 14"/>
          <p:cNvSpPr txBox="1"/>
          <p:nvPr/>
        </p:nvSpPr>
        <p:spPr>
          <a:xfrm>
            <a:off x="8549640" y="3721608"/>
            <a:ext cx="2834640" cy="320040"/>
          </a:xfrm>
          <a:prstGeom prst="rect">
            <a:avLst/>
          </a:prstGeom>
          <a:noFill/>
          <a:ln/>
        </p:spPr>
        <p:txBody>
          <a:bodyPr wrap="square" lIns="0" tIns="0" rIns="0" bIns="0" rtlCol="0" anchor="ctr"/>
          <a:lstStyle/>
          <a:p>
            <a:pPr indent="0" marL="0">
              <a:buNone/>
            </a:pPr>
            <a:r>
              <a:rPr lang="en-US" sz="1000" spc="100" kern="0" dirty="0">
                <a:solidFill>
                  <a:srgbClr val="9AA8BA"/>
                </a:solidFill>
                <a:latin typeface="Courier New" pitchFamily="34" charset="0"/>
                <a:ea typeface="Courier New" pitchFamily="34" charset="-122"/>
                <a:cs typeface="Courier New" pitchFamily="34" charset="-120"/>
              </a:rPr>
              <a:t>PLACED SENSORS</a:t>
            </a:r>
            <a:endParaRPr lang="en-US" sz="1000" dirty="0"/>
          </a:p>
        </p:txBody>
      </p:sp>
      <p:sp>
        <p:nvSpPr>
          <p:cNvPr id="20" name="Text 15"/>
          <p:cNvSpPr txBox="1"/>
          <p:nvPr/>
        </p:nvSpPr>
        <p:spPr>
          <a:xfrm>
            <a:off x="4754880" y="4526280"/>
            <a:ext cx="6858000" cy="548640"/>
          </a:xfrm>
          <a:prstGeom prst="rect">
            <a:avLst/>
          </a:prstGeom>
          <a:noFill/>
          <a:ln/>
        </p:spPr>
        <p:txBody>
          <a:bodyPr wrap="square" lIns="0" tIns="0" rIns="0" bIns="0" rtlCol="0" anchor="ctr"/>
          <a:lstStyle/>
          <a:p>
            <a:pPr indent="0" marL="0">
              <a:buNone/>
            </a:pPr>
            <a:r>
              <a:rPr lang="en-US" sz="1300" b="1" dirty="0">
                <a:solidFill>
                  <a:srgbClr val="E9EEF6"/>
                </a:solidFill>
                <a:latin typeface="Calibri" pitchFamily="34" charset="0"/>
                <a:ea typeface="Calibri" pitchFamily="34" charset="-122"/>
                <a:cs typeface="Calibri" pitchFamily="34" charset="-120"/>
              </a:rPr>
              <a:t>Every location becomes an ID  </a:t>
            </a:r>
            <a:pPr indent="0" marL="0">
              <a:buNone/>
            </a:pPr>
            <a:r>
              <a:rPr lang="en-US" sz="1300" dirty="0">
                <a:solidFill>
                  <a:srgbClr val="22D3EE"/>
                </a:solidFill>
                <a:latin typeface="Courier New" pitchFamily="34" charset="0"/>
                <a:ea typeface="Courier New" pitchFamily="34" charset="-122"/>
                <a:cs typeface="Courier New" pitchFamily="34" charset="-120"/>
              </a:rPr>
              <a:t>MUB-Z4-057-WATER-01</a:t>
            </a:r>
            <a:pPr indent="0" marL="0">
              <a:buNone/>
            </a:pPr>
            <a:r>
              <a:rPr lang="en-US" sz="1300" dirty="0">
                <a:solidFill>
                  <a:srgbClr val="9AA8BA"/>
                </a:solidFill>
                <a:latin typeface="Calibri" pitchFamily="34" charset="0"/>
                <a:ea typeface="Calibri" pitchFamily="34" charset="-122"/>
                <a:cs typeface="Calibri" pitchFamily="34" charset="-120"/>
              </a:rPr>
              <a:t>  is the water quality probe at the fish market, zone Z4.</a:t>
            </a:r>
            <a:endParaRPr lang="en-US" sz="1300" dirty="0"/>
          </a:p>
        </p:txBody>
      </p:sp>
      <p:sp>
        <p:nvSpPr>
          <p:cNvPr id="21" name="Text 16"/>
          <p:cNvSpPr txBox="1"/>
          <p:nvPr/>
        </p:nvSpPr>
        <p:spPr>
          <a:xfrm>
            <a:off x="4754880" y="5120640"/>
            <a:ext cx="6858000" cy="1005840"/>
          </a:xfrm>
          <a:prstGeom prst="rect">
            <a:avLst/>
          </a:prstGeom>
          <a:noFill/>
          <a:ln/>
        </p:spPr>
        <p:txBody>
          <a:bodyPr wrap="square" lIns="0" tIns="0" rIns="0" bIns="0" rtlCol="0" anchor="ctr"/>
          <a:lstStyle/>
          <a:p>
            <a:pPr indent="0" marL="0">
              <a:buNone/>
            </a:pPr>
            <a:r>
              <a:rPr lang="en-US" sz="1300" dirty="0">
                <a:solidFill>
                  <a:srgbClr val="9AA8BA"/>
                </a:solidFill>
                <a:latin typeface="Calibri" pitchFamily="34" charset="0"/>
                <a:ea typeface="Calibri" pitchFamily="34" charset="-122"/>
                <a:cs typeface="Calibri" pitchFamily="34" charset="-120"/>
              </a:rPr>
              <a:t>Every device publishes a signed envelope on  </a:t>
            </a:r>
            <a:pPr indent="0" marL="0">
              <a:buNone/>
            </a:pPr>
            <a:r>
              <a:rPr lang="en-US" sz="1300" dirty="0">
                <a:solidFill>
                  <a:srgbClr val="22D3EE"/>
                </a:solidFill>
                <a:latin typeface="Courier New" pitchFamily="34" charset="0"/>
                <a:ea typeface="Courier New" pitchFamily="34" charset="-122"/>
                <a:cs typeface="Courier New" pitchFamily="34" charset="-120"/>
              </a:rPr>
              <a:t>mubarakiya/Z4/057/WATER/&lt;device&gt;/telemetry</a:t>
            </a:r>
            <a:pPr indent="0" marL="0">
              <a:buNone/>
            </a:pPr>
            <a:r>
              <a:rPr lang="en-US" sz="1300" dirty="0">
                <a:solidFill>
                  <a:srgbClr val="9AA8BA"/>
                </a:solidFill>
                <a:latin typeface="Calibri" pitchFamily="34" charset="0"/>
                <a:ea typeface="Calibri" pitchFamily="34" charset="-122"/>
                <a:cs typeface="Calibri" pitchFamily="34" charset="-120"/>
              </a:rPr>
              <a:t>, and the broker rejects unknown devices, which is where zero trust for sensors actually lives.</a:t>
            </a:r>
            <a:endParaRPr lang="en-US" sz="1300" dirty="0"/>
          </a:p>
        </p:txBody>
      </p:sp>
      <p:sp>
        <p:nvSpPr>
          <p:cNvPr id="22" name="TextBox 21"/>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03 // ARCHITECTURE</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Four layers, from sensing to decisions</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548640" y="1554480"/>
            <a:ext cx="2651760" cy="2743200"/>
          </a:xfrm>
          <a:prstGeom prst="roundRect">
            <a:avLst>
              <a:gd name="adj" fmla="val 4138"/>
            </a:avLst>
          </a:prstGeom>
          <a:solidFill>
            <a:srgbClr val="121B29"/>
          </a:solidFill>
          <a:ln w="12700">
            <a:solidFill>
              <a:srgbClr val="1F2B40"/>
            </a:solidFill>
            <a:prstDash val="solid"/>
          </a:ln>
        </p:spPr>
        <p:txBody>
          <a:bodyPr/>
          <a:p/>
        </p:txBody>
      </p:sp>
      <p:pic>
        <p:nvPicPr>
          <p:cNvPr id="8" name="Image 1" descr="/tmp/deck/ic-sensor.png">    </p:cNvPr>
          <p:cNvPicPr>
            <a:picLocks noChangeAspect="1"/>
          </p:cNvPicPr>
          <p:nvPr/>
        </p:nvPicPr>
        <p:blipFill>
          <a:blip r:embed="rId2"/>
          <a:stretch>
            <a:fillRect/>
          </a:stretch>
        </p:blipFill>
        <p:spPr>
          <a:xfrm>
            <a:off x="777240" y="1783080"/>
            <a:ext cx="384048" cy="384048"/>
          </a:xfrm>
          <a:prstGeom prst="rect">
            <a:avLst/>
          </a:prstGeom>
        </p:spPr>
      </p:pic>
      <p:sp>
        <p:nvSpPr>
          <p:cNvPr id="9" name="Text 4"/>
          <p:cNvSpPr txBox="1"/>
          <p:nvPr/>
        </p:nvSpPr>
        <p:spPr>
          <a:xfrm>
            <a:off x="1280160" y="1737360"/>
            <a:ext cx="169164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Sensing</a:t>
            </a:r>
            <a:endParaRPr lang="en-US" sz="1700" dirty="0"/>
          </a:p>
        </p:txBody>
      </p:sp>
      <p:sp>
        <p:nvSpPr>
          <p:cNvPr id="10" name="Text 5"/>
          <p:cNvSpPr txBox="1"/>
          <p:nvPr/>
        </p:nvSpPr>
        <p:spPr>
          <a:xfrm>
            <a:off x="777240" y="2286000"/>
            <a:ext cx="2194560" cy="182880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Fourteen classes on private LoRaWAN. Fire, gas, footfall, noise, air, water, cold chain, humidity, waste, tamper, parking, traffic, heat, lighting. Two vendors per class.</a:t>
            </a:r>
            <a:endParaRPr lang="en-US" sz="1300" dirty="0"/>
          </a:p>
        </p:txBody>
      </p:sp>
      <p:sp>
        <p:nvSpPr>
          <p:cNvPr id="11" name="Shape 6"/>
          <p:cNvSpPr/>
          <p:nvPr/>
        </p:nvSpPr>
        <p:spPr>
          <a:xfrm>
            <a:off x="3383280" y="1554480"/>
            <a:ext cx="2651760" cy="2743200"/>
          </a:xfrm>
          <a:prstGeom prst="roundRect">
            <a:avLst>
              <a:gd name="adj" fmla="val 4138"/>
            </a:avLst>
          </a:prstGeom>
          <a:solidFill>
            <a:srgbClr val="121B29"/>
          </a:solidFill>
          <a:ln w="12700">
            <a:solidFill>
              <a:srgbClr val="1F2B40"/>
            </a:solidFill>
            <a:prstDash val="solid"/>
          </a:ln>
        </p:spPr>
        <p:txBody>
          <a:bodyPr/>
          <a:p/>
        </p:txBody>
      </p:sp>
      <p:pic>
        <p:nvPicPr>
          <p:cNvPr id="12" name="Image 2" descr="/tmp/deck/ic-edge.png">    </p:cNvPr>
          <p:cNvPicPr>
            <a:picLocks noChangeAspect="1"/>
          </p:cNvPicPr>
          <p:nvPr/>
        </p:nvPicPr>
        <p:blipFill>
          <a:blip r:embed="rId3"/>
          <a:stretch>
            <a:fillRect/>
          </a:stretch>
        </p:blipFill>
        <p:spPr>
          <a:xfrm>
            <a:off x="3611880" y="1783080"/>
            <a:ext cx="384048" cy="384048"/>
          </a:xfrm>
          <a:prstGeom prst="rect">
            <a:avLst/>
          </a:prstGeom>
        </p:spPr>
      </p:pic>
      <p:sp>
        <p:nvSpPr>
          <p:cNvPr id="13" name="Text 7"/>
          <p:cNvSpPr txBox="1"/>
          <p:nvPr/>
        </p:nvSpPr>
        <p:spPr>
          <a:xfrm>
            <a:off x="4114800" y="1737360"/>
            <a:ext cx="169164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Edge</a:t>
            </a:r>
            <a:endParaRPr lang="en-US" sz="1700" dirty="0"/>
          </a:p>
        </p:txBody>
      </p:sp>
      <p:sp>
        <p:nvSpPr>
          <p:cNvPr id="14" name="Text 8"/>
          <p:cNvSpPr txBox="1"/>
          <p:nvPr/>
        </p:nvSpPr>
        <p:spPr>
          <a:xfrm>
            <a:off x="3611880" y="2286000"/>
            <a:ext cx="2194560" cy="182880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Five gateways, fiber with NB-IoT backup, a redundant edge pair with local rules and 72 hours of autonomy. An OT conduit that passes only signed commands.</a:t>
            </a:r>
            <a:endParaRPr lang="en-US" sz="1300" dirty="0"/>
          </a:p>
        </p:txBody>
      </p:sp>
      <p:sp>
        <p:nvSpPr>
          <p:cNvPr id="15" name="Shape 9"/>
          <p:cNvSpPr/>
          <p:nvPr/>
        </p:nvSpPr>
        <p:spPr>
          <a:xfrm>
            <a:off x="6217920" y="1554480"/>
            <a:ext cx="2651760" cy="2743200"/>
          </a:xfrm>
          <a:prstGeom prst="roundRect">
            <a:avLst>
              <a:gd name="adj" fmla="val 4138"/>
            </a:avLst>
          </a:prstGeom>
          <a:solidFill>
            <a:srgbClr val="121B29"/>
          </a:solidFill>
          <a:ln w="12700">
            <a:solidFill>
              <a:srgbClr val="1F2B40"/>
            </a:solidFill>
            <a:prstDash val="solid"/>
          </a:ln>
        </p:spPr>
        <p:txBody>
          <a:bodyPr/>
          <a:p/>
        </p:txBody>
      </p:sp>
      <p:pic>
        <p:nvPicPr>
          <p:cNvPr id="16" name="Image 3" descr="/tmp/deck/ic-cloud.png">    </p:cNvPr>
          <p:cNvPicPr>
            <a:picLocks noChangeAspect="1"/>
          </p:cNvPicPr>
          <p:nvPr/>
        </p:nvPicPr>
        <p:blipFill>
          <a:blip r:embed="rId4"/>
          <a:stretch>
            <a:fillRect/>
          </a:stretch>
        </p:blipFill>
        <p:spPr>
          <a:xfrm>
            <a:off x="6446520" y="1783080"/>
            <a:ext cx="384048" cy="384048"/>
          </a:xfrm>
          <a:prstGeom prst="rect">
            <a:avLst/>
          </a:prstGeom>
        </p:spPr>
      </p:pic>
      <p:sp>
        <p:nvSpPr>
          <p:cNvPr id="17" name="Text 10"/>
          <p:cNvSpPr txBox="1"/>
          <p:nvPr/>
        </p:nvSpPr>
        <p:spPr>
          <a:xfrm>
            <a:off x="6949440" y="1737360"/>
            <a:ext cx="169164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Platform</a:t>
            </a:r>
            <a:endParaRPr lang="en-US" sz="1700" dirty="0"/>
          </a:p>
        </p:txBody>
      </p:sp>
      <p:sp>
        <p:nvSpPr>
          <p:cNvPr id="18" name="Text 11"/>
          <p:cNvSpPr txBox="1"/>
          <p:nvPr/>
        </p:nvSpPr>
        <p:spPr>
          <a:xfrm>
            <a:off x="6446520" y="2286000"/>
            <a:ext cx="2194560" cy="182880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A broker with a certificate per device, time series, a digital twin keyed to the map, a CA that signs firmware. Open source core, with an Azure path.</a:t>
            </a:r>
            <a:endParaRPr lang="en-US" sz="1300" dirty="0"/>
          </a:p>
        </p:txBody>
      </p:sp>
      <p:sp>
        <p:nvSpPr>
          <p:cNvPr id="19" name="Shape 12"/>
          <p:cNvSpPr/>
          <p:nvPr/>
        </p:nvSpPr>
        <p:spPr>
          <a:xfrm>
            <a:off x="9052560" y="1554480"/>
            <a:ext cx="2651760" cy="2743200"/>
          </a:xfrm>
          <a:prstGeom prst="roundRect">
            <a:avLst>
              <a:gd name="adj" fmla="val 4138"/>
            </a:avLst>
          </a:prstGeom>
          <a:solidFill>
            <a:srgbClr val="121B29"/>
          </a:solidFill>
          <a:ln w="12700">
            <a:solidFill>
              <a:srgbClr val="1F2B40"/>
            </a:solidFill>
            <a:prstDash val="solid"/>
          </a:ln>
        </p:spPr>
        <p:txBody>
          <a:bodyPr/>
          <a:p/>
        </p:txBody>
      </p:sp>
      <p:pic>
        <p:nvPicPr>
          <p:cNvPr id="20" name="Image 4" descr="/tmp/deck/ic-app.png">    </p:cNvPr>
          <p:cNvPicPr>
            <a:picLocks noChangeAspect="1"/>
          </p:cNvPicPr>
          <p:nvPr/>
        </p:nvPicPr>
        <p:blipFill>
          <a:blip r:embed="rId5"/>
          <a:stretch>
            <a:fillRect/>
          </a:stretch>
        </p:blipFill>
        <p:spPr>
          <a:xfrm>
            <a:off x="9281160" y="1783080"/>
            <a:ext cx="384048" cy="384048"/>
          </a:xfrm>
          <a:prstGeom prst="rect">
            <a:avLst/>
          </a:prstGeom>
        </p:spPr>
      </p:pic>
      <p:sp>
        <p:nvSpPr>
          <p:cNvPr id="21" name="Text 13"/>
          <p:cNvSpPr txBox="1"/>
          <p:nvPr/>
        </p:nvSpPr>
        <p:spPr>
          <a:xfrm>
            <a:off x="9784080" y="1737360"/>
            <a:ext cx="1691640" cy="457200"/>
          </a:xfrm>
          <a:prstGeom prst="rect">
            <a:avLst/>
          </a:prstGeom>
          <a:noFill/>
          <a:ln/>
        </p:spPr>
        <p:txBody>
          <a:bodyPr wrap="square" lIns="0" tIns="0" rIns="0" bIns="0" rtlCol="0" anchor="ctr"/>
          <a:lstStyle/>
          <a:p>
            <a:pPr indent="0" marL="0">
              <a:buNone/>
            </a:pPr>
            <a:r>
              <a:rPr lang="en-US" sz="1700" b="1" dirty="0">
                <a:solidFill>
                  <a:srgbClr val="E9EEF6"/>
                </a:solidFill>
                <a:latin typeface="Calibri" pitchFamily="34" charset="0"/>
                <a:ea typeface="Calibri" pitchFamily="34" charset="-122"/>
                <a:cs typeface="Calibri" pitchFamily="34" charset="-120"/>
              </a:rPr>
              <a:t>Applications</a:t>
            </a:r>
            <a:endParaRPr lang="en-US" sz="1700" dirty="0"/>
          </a:p>
        </p:txBody>
      </p:sp>
      <p:sp>
        <p:nvSpPr>
          <p:cNvPr id="22" name="Text 14"/>
          <p:cNvSpPr txBox="1"/>
          <p:nvPr/>
        </p:nvSpPr>
        <p:spPr>
          <a:xfrm>
            <a:off x="9281160" y="2286000"/>
            <a:ext cx="2194560" cy="1828800"/>
          </a:xfrm>
          <a:prstGeom prst="rect">
            <a:avLst/>
          </a:prstGeom>
          <a:noFill/>
          <a:ln/>
        </p:spPr>
        <p:txBody>
          <a:bodyPr wrap="square" lIns="0" tIns="0" rIns="0" bIns="0" rtlCol="0" anchor="t"/>
          <a:lstStyle/>
          <a:p>
            <a:pPr indent="0" marL="0">
              <a:buNone/>
            </a:pPr>
            <a:r>
              <a:rPr lang="en-US" sz="1300" dirty="0">
                <a:solidFill>
                  <a:srgbClr val="9AA8BA"/>
                </a:solidFill>
                <a:latin typeface="Calibri" pitchFamily="34" charset="0"/>
                <a:ea typeface="Calibri" pitchFamily="34" charset="-122"/>
                <a:cs typeface="Calibri" pitchFamily="34" charset="-120"/>
              </a:rPr>
              <a:t>A safety first dashboard, alert routing to Kuwait Fire Force with human confirmation, a merchant portal by zone and hour, public wayfinding and open data.</a:t>
            </a:r>
            <a:endParaRPr lang="en-US" sz="1300" dirty="0"/>
          </a:p>
        </p:txBody>
      </p:sp>
      <p:pic>
        <p:nvPicPr>
          <p:cNvPr id="23" name="Image 5" descr="/tmp/deck/layers.png">    </p:cNvPr>
          <p:cNvPicPr>
            <a:picLocks noChangeAspect="1"/>
          </p:cNvPicPr>
          <p:nvPr/>
        </p:nvPicPr>
        <p:blipFill>
          <a:blip r:embed="rId6"/>
          <a:stretch>
            <a:fillRect/>
          </a:stretch>
        </p:blipFill>
        <p:spPr>
          <a:xfrm>
            <a:off x="548640" y="4434840"/>
            <a:ext cx="10241280" cy="1920240"/>
          </a:xfrm>
          <a:prstGeom prst="rect">
            <a:avLst/>
          </a:prstGeom>
        </p:spPr>
      </p:pic>
      <p:sp>
        <p:nvSpPr>
          <p:cNvPr id="24" name="TextBox 23"/>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04 // NETWORK AND EDGE</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The edge keeps people safe when the cloud does not</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network.png">    </p:cNvPr>
          <p:cNvPicPr>
            <a:picLocks noChangeAspect="1"/>
          </p:cNvPicPr>
          <p:nvPr/>
        </p:nvPicPr>
        <p:blipFill>
          <a:blip r:embed="rId2"/>
          <a:stretch>
            <a:fillRect/>
          </a:stretch>
        </p:blipFill>
        <p:spPr>
          <a:xfrm>
            <a:off x="548640" y="1554480"/>
            <a:ext cx="7498080" cy="2048256"/>
          </a:xfrm>
          <a:prstGeom prst="rect">
            <a:avLst/>
          </a:prstGeom>
        </p:spPr>
      </p:pic>
      <p:sp>
        <p:nvSpPr>
          <p:cNvPr id="8" name="Text 3"/>
          <p:cNvSpPr txBox="1"/>
          <p:nvPr/>
        </p:nvSpPr>
        <p:spPr>
          <a:xfrm>
            <a:off x="8321040" y="1554480"/>
            <a:ext cx="3291840" cy="457200"/>
          </a:xfrm>
          <a:prstGeom prst="rect">
            <a:avLst/>
          </a:prstGeom>
          <a:noFill/>
          <a:ln/>
        </p:spPr>
        <p:txBody>
          <a:bodyPr wrap="square" lIns="0" tIns="0" rIns="0" bIns="0" rtlCol="0" anchor="ctr"/>
          <a:lstStyle/>
          <a:p>
            <a:pPr indent="0" marL="0">
              <a:buNone/>
            </a:pPr>
            <a:r>
              <a:rPr lang="en-US" sz="2200" b="1" dirty="0">
                <a:solidFill>
                  <a:srgbClr val="22D3EE"/>
                </a:solidFill>
                <a:latin typeface="Courier New" pitchFamily="34" charset="0"/>
                <a:ea typeface="Courier New" pitchFamily="34" charset="-122"/>
                <a:cs typeface="Courier New" pitchFamily="34" charset="-120"/>
              </a:rPr>
              <a:t>5 gateways</a:t>
            </a:r>
            <a:endParaRPr lang="en-US" sz="2200" dirty="0"/>
          </a:p>
        </p:txBody>
      </p:sp>
      <p:sp>
        <p:nvSpPr>
          <p:cNvPr id="9" name="Text 4"/>
          <p:cNvSpPr txBox="1"/>
          <p:nvPr/>
        </p:nvSpPr>
        <p:spPr>
          <a:xfrm>
            <a:off x="8321040" y="2011680"/>
            <a:ext cx="3291840" cy="914400"/>
          </a:xfrm>
          <a:prstGeom prst="rect">
            <a:avLst/>
          </a:prstGeom>
          <a:noFill/>
          <a:ln/>
        </p:spPr>
        <p:txBody>
          <a:bodyPr wrap="square" lIns="0" tIns="0" rIns="0" bIns="0" rtlCol="0" anchor="t"/>
          <a:lstStyle/>
          <a:p>
            <a:pPr indent="0" marL="0">
              <a:buNone/>
            </a:pPr>
            <a:r>
              <a:rPr lang="en-US" sz="1200" dirty="0">
                <a:solidFill>
                  <a:srgbClr val="9AA8BA"/>
                </a:solidFill>
                <a:latin typeface="Calibri" pitchFamily="34" charset="0"/>
                <a:ea typeface="Calibri" pitchFamily="34" charset="-122"/>
                <a:cs typeface="Calibri" pitchFamily="34" charset="-120"/>
              </a:rPr>
              <a:t>overlapping LoRaWAN coverage, four on the fiber ring and one on NB-IoT where fiber does not reach</a:t>
            </a:r>
            <a:endParaRPr lang="en-US" sz="1200" dirty="0"/>
          </a:p>
        </p:txBody>
      </p:sp>
      <p:sp>
        <p:nvSpPr>
          <p:cNvPr id="10" name="Text 5"/>
          <p:cNvSpPr txBox="1"/>
          <p:nvPr/>
        </p:nvSpPr>
        <p:spPr>
          <a:xfrm>
            <a:off x="8321040" y="3108960"/>
            <a:ext cx="3291840" cy="457200"/>
          </a:xfrm>
          <a:prstGeom prst="rect">
            <a:avLst/>
          </a:prstGeom>
          <a:noFill/>
          <a:ln/>
        </p:spPr>
        <p:txBody>
          <a:bodyPr wrap="square" lIns="0" tIns="0" rIns="0" bIns="0" rtlCol="0" anchor="ctr"/>
          <a:lstStyle/>
          <a:p>
            <a:pPr indent="0" marL="0">
              <a:buNone/>
            </a:pPr>
            <a:r>
              <a:rPr lang="en-US" sz="2200" b="1" dirty="0">
                <a:solidFill>
                  <a:srgbClr val="22D3EE"/>
                </a:solidFill>
                <a:latin typeface="Courier New" pitchFamily="34" charset="0"/>
                <a:ea typeface="Courier New" pitchFamily="34" charset="-122"/>
                <a:cs typeface="Courier New" pitchFamily="34" charset="-120"/>
              </a:rPr>
              <a:t>72 hours</a:t>
            </a:r>
            <a:endParaRPr lang="en-US" sz="2200" dirty="0"/>
          </a:p>
        </p:txBody>
      </p:sp>
      <p:sp>
        <p:nvSpPr>
          <p:cNvPr id="11" name="Text 6"/>
          <p:cNvSpPr txBox="1"/>
          <p:nvPr/>
        </p:nvSpPr>
        <p:spPr>
          <a:xfrm>
            <a:off x="8321040" y="3566160"/>
            <a:ext cx="3291840" cy="914400"/>
          </a:xfrm>
          <a:prstGeom prst="rect">
            <a:avLst/>
          </a:prstGeom>
          <a:noFill/>
          <a:ln/>
        </p:spPr>
        <p:txBody>
          <a:bodyPr wrap="square" lIns="0" tIns="0" rIns="0" bIns="0" rtlCol="0" anchor="t"/>
          <a:lstStyle/>
          <a:p>
            <a:pPr indent="0" marL="0">
              <a:buNone/>
            </a:pPr>
            <a:r>
              <a:rPr lang="en-US" sz="1200" dirty="0">
                <a:solidFill>
                  <a:srgbClr val="9AA8BA"/>
                </a:solidFill>
                <a:latin typeface="Calibri" pitchFamily="34" charset="0"/>
                <a:ea typeface="Calibri" pitchFamily="34" charset="-122"/>
                <a:cs typeface="Calibri" pitchFamily="34" charset="-120"/>
              </a:rPr>
              <a:t>store and forward while the platform is unreachable, life safety alerting continues locally</a:t>
            </a:r>
            <a:endParaRPr lang="en-US" sz="1200" dirty="0"/>
          </a:p>
        </p:txBody>
      </p:sp>
      <p:sp>
        <p:nvSpPr>
          <p:cNvPr id="12" name="Text 7"/>
          <p:cNvSpPr txBox="1"/>
          <p:nvPr/>
        </p:nvSpPr>
        <p:spPr>
          <a:xfrm>
            <a:off x="8321040" y="4663440"/>
            <a:ext cx="3291840" cy="457200"/>
          </a:xfrm>
          <a:prstGeom prst="rect">
            <a:avLst/>
          </a:prstGeom>
          <a:noFill/>
          <a:ln/>
        </p:spPr>
        <p:txBody>
          <a:bodyPr wrap="square" lIns="0" tIns="0" rIns="0" bIns="0" rtlCol="0" anchor="ctr"/>
          <a:lstStyle/>
          <a:p>
            <a:pPr indent="0" marL="0">
              <a:buNone/>
            </a:pPr>
            <a:r>
              <a:rPr lang="en-US" sz="2200" b="1" dirty="0">
                <a:solidFill>
                  <a:srgbClr val="22D3EE"/>
                </a:solidFill>
                <a:latin typeface="Courier New" pitchFamily="34" charset="0"/>
                <a:ea typeface="Courier New" pitchFamily="34" charset="-122"/>
                <a:cs typeface="Courier New" pitchFamily="34" charset="-120"/>
              </a:rPr>
              <a:t>Signed only</a:t>
            </a:r>
            <a:endParaRPr lang="en-US" sz="2200" dirty="0"/>
          </a:p>
        </p:txBody>
      </p:sp>
      <p:sp>
        <p:nvSpPr>
          <p:cNvPr id="13" name="Text 8"/>
          <p:cNvSpPr txBox="1"/>
          <p:nvPr/>
        </p:nvSpPr>
        <p:spPr>
          <a:xfrm>
            <a:off x="8321040" y="5120640"/>
            <a:ext cx="3291840" cy="914400"/>
          </a:xfrm>
          <a:prstGeom prst="rect">
            <a:avLst/>
          </a:prstGeom>
          <a:noFill/>
          <a:ln/>
        </p:spPr>
        <p:txBody>
          <a:bodyPr wrap="square" lIns="0" tIns="0" rIns="0" bIns="0" rtlCol="0" anchor="t"/>
          <a:lstStyle/>
          <a:p>
            <a:pPr indent="0" marL="0">
              <a:buNone/>
            </a:pPr>
            <a:r>
              <a:rPr lang="en-US" sz="1200" dirty="0">
                <a:solidFill>
                  <a:srgbClr val="9AA8BA"/>
                </a:solidFill>
                <a:latin typeface="Calibri" pitchFamily="34" charset="0"/>
                <a:ea typeface="Calibri" pitchFamily="34" charset="-122"/>
                <a:cs typeface="Calibri" pitchFamily="34" charset="-120"/>
              </a:rPr>
              <a:t>the OT conduit accepts commands from an allow list, verified and read back, nothing else</a:t>
            </a:r>
            <a:endParaRPr lang="en-US" sz="1200" dirty="0"/>
          </a:p>
        </p:txBody>
      </p:sp>
      <p:sp>
        <p:nvSpPr>
          <p:cNvPr id="14" name="Text 9"/>
          <p:cNvSpPr txBox="1"/>
          <p:nvPr/>
        </p:nvSpPr>
        <p:spPr>
          <a:xfrm>
            <a:off x="548640" y="3840480"/>
            <a:ext cx="7498080" cy="822960"/>
          </a:xfrm>
          <a:prstGeom prst="rect">
            <a:avLst/>
          </a:prstGeom>
          <a:noFill/>
          <a:ln/>
        </p:spPr>
        <p:txBody>
          <a:bodyPr wrap="square" lIns="0" tIns="0" rIns="0" bIns="0" rtlCol="0" anchor="ctr"/>
          <a:lstStyle/>
          <a:p>
            <a:pPr indent="0" marL="0">
              <a:buNone/>
            </a:pPr>
            <a:r>
              <a:rPr lang="en-US" sz="1300" dirty="0">
                <a:solidFill>
                  <a:srgbClr val="E9EEF6"/>
                </a:solidFill>
                <a:latin typeface="Calibri" pitchFamily="34" charset="0"/>
                <a:ea typeface="Calibri" pitchFamily="34" charset="-122"/>
                <a:cs typeface="Calibri" pitchFamily="34" charset="-120"/>
              </a:rPr>
              <a:t>Modes of the edge:  connected  →  degraded, local rules lead  →  offline, 72 h buffer  →  recovering, backfill and reconcile. Quarterly drills pull the fiber on purpose to prove it.</a:t>
            </a:r>
            <a:endParaRPr lang="en-US" sz="1300" dirty="0"/>
          </a:p>
        </p:txBody>
      </p:sp>
      <p:sp>
        <p:nvSpPr>
          <p:cNvPr id="15" name="Text 10"/>
          <p:cNvSpPr txBox="1"/>
          <p:nvPr/>
        </p:nvSpPr>
        <p:spPr>
          <a:xfrm>
            <a:off x="548640" y="4846320"/>
            <a:ext cx="7498080" cy="457200"/>
          </a:xfrm>
          <a:prstGeom prst="rect">
            <a:avLst/>
          </a:prstGeom>
          <a:noFill/>
          <a:ln/>
        </p:spPr>
        <p:txBody>
          <a:bodyPr wrap="square" lIns="0" tIns="0" rIns="0" bIns="0" rtlCol="0" anchor="ctr"/>
          <a:lstStyle/>
          <a:p>
            <a:pPr indent="0" marL="0">
              <a:buNone/>
            </a:pPr>
            <a:r>
              <a:rPr lang="en-US" sz="1050" dirty="0">
                <a:solidFill>
                  <a:srgbClr val="9AA8BA"/>
                </a:solidFill>
                <a:latin typeface="Courier New" pitchFamily="34" charset="0"/>
                <a:ea typeface="Courier New" pitchFamily="34" charset="-122"/>
                <a:cs typeface="Courier New" pitchFamily="34" charset="-120"/>
              </a:rPr>
              <a:t>LoRaWAN 1.0.4  ·  MQTT 5 over TLS 1.3  ·  OPC UA, BACnet, DALI  ·  read only Modbus  ·  syslog and CEF to the SOC</a:t>
            </a:r>
            <a:endParaRPr lang="en-US" sz="1050" dirty="0"/>
          </a:p>
        </p:txBody>
      </p:sp>
      <p:pic>
        <p:nvPicPr>
          <p:cNvPr id="16" name="Image 2" descr="/home/claude/smartsouq/assets/photos/gallery-06.jpg">    </p:cNvPr>
          <p:cNvPicPr>
            <a:picLocks noChangeAspect="1"/>
          </p:cNvPicPr>
          <p:nvPr/>
        </p:nvPicPr>
        <p:blipFill>
          <a:blip r:embed="rId3"/>
          <a:srcRect l="0" r="0" t="0" b="0"/>
          <a:stretch/>
        </p:blipFill>
        <p:spPr>
          <a:xfrm>
            <a:off x="548640" y="5440680"/>
            <a:ext cx="7498080" cy="868680"/>
          </a:xfrm>
          <a:prstGeom prst="rect">
            <a:avLst/>
          </a:prstGeom>
        </p:spPr>
      </p:pic>
      <p:sp>
        <p:nvSpPr>
          <p:cNvPr id="17" name="TextBox 16"/>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05 // SECURITY</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Trust zones and conduits, reviewed before anything is built</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blueprint.png">    </p:cNvPr>
          <p:cNvPicPr>
            <a:picLocks noChangeAspect="1"/>
          </p:cNvPicPr>
          <p:nvPr/>
        </p:nvPicPr>
        <p:blipFill>
          <a:blip r:embed="rId2"/>
          <a:stretch>
            <a:fillRect/>
          </a:stretch>
        </p:blipFill>
        <p:spPr>
          <a:xfrm>
            <a:off x="548640" y="1554480"/>
            <a:ext cx="11064240" cy="3474720"/>
          </a:xfrm>
          <a:prstGeom prst="rect">
            <a:avLst/>
          </a:prstGeom>
        </p:spPr>
      </p:pic>
      <p:sp>
        <p:nvSpPr>
          <p:cNvPr id="8" name="Shape 3"/>
          <p:cNvSpPr/>
          <p:nvPr/>
        </p:nvSpPr>
        <p:spPr>
          <a:xfrm>
            <a:off x="548640" y="5212080"/>
            <a:ext cx="3566160" cy="1005840"/>
          </a:xfrm>
          <a:prstGeom prst="roundRect">
            <a:avLst>
              <a:gd name="adj" fmla="val 9091"/>
            </a:avLst>
          </a:prstGeom>
          <a:solidFill>
            <a:srgbClr val="0F2A22"/>
          </a:solidFill>
          <a:ln w="12700">
            <a:solidFill>
              <a:srgbClr val="34D399"/>
            </a:solidFill>
            <a:prstDash val="solid"/>
          </a:ln>
        </p:spPr>
        <p:txBody>
          <a:bodyPr/>
          <a:p/>
        </p:txBody>
      </p:sp>
      <p:sp>
        <p:nvSpPr>
          <p:cNvPr id="9" name="Text 4"/>
          <p:cNvSpPr txBox="1"/>
          <p:nvPr/>
        </p:nvSpPr>
        <p:spPr>
          <a:xfrm>
            <a:off x="777240" y="5285232"/>
            <a:ext cx="3108960" cy="274320"/>
          </a:xfrm>
          <a:prstGeom prst="rect">
            <a:avLst/>
          </a:prstGeom>
          <a:noFill/>
          <a:ln/>
        </p:spPr>
        <p:txBody>
          <a:bodyPr wrap="square" lIns="0" tIns="0" rIns="0" bIns="0" rtlCol="0" anchor="ctr"/>
          <a:lstStyle/>
          <a:p>
            <a:pPr indent="0" marL="0">
              <a:buNone/>
            </a:pPr>
            <a:r>
              <a:rPr lang="en-US" sz="1000" spc="100" kern="0" dirty="0">
                <a:solidFill>
                  <a:srgbClr val="34D399"/>
                </a:solidFill>
                <a:latin typeface="Courier New" pitchFamily="34" charset="0"/>
                <a:ea typeface="Courier New" pitchFamily="34" charset="-122"/>
                <a:cs typeface="Courier New" pitchFamily="34" charset="-120"/>
              </a:rPr>
              <a:t>HISN REVIEW</a:t>
            </a:r>
            <a:endParaRPr lang="en-US" sz="1000" dirty="0"/>
          </a:p>
        </p:txBody>
      </p:sp>
      <p:sp>
        <p:nvSpPr>
          <p:cNvPr id="10" name="Text 5"/>
          <p:cNvSpPr txBox="1"/>
          <p:nvPr/>
        </p:nvSpPr>
        <p:spPr>
          <a:xfrm>
            <a:off x="777240" y="5577840"/>
            <a:ext cx="3200400" cy="457200"/>
          </a:xfrm>
          <a:prstGeom prst="rect">
            <a:avLst/>
          </a:prstGeom>
          <a:noFill/>
          <a:ln/>
        </p:spPr>
        <p:txBody>
          <a:bodyPr wrap="square" lIns="0" tIns="0" rIns="0" bIns="0" rtlCol="0" anchor="ctr"/>
          <a:lstStyle/>
          <a:p>
            <a:pPr indent="0" marL="0">
              <a:buNone/>
            </a:pPr>
            <a:r>
              <a:rPr lang="en-US" sz="1600" b="1" dirty="0">
                <a:solidFill>
                  <a:srgbClr val="E9EEF6"/>
                </a:solidFill>
                <a:latin typeface="Calibri" pitchFamily="34" charset="0"/>
                <a:ea typeface="Calibri" pitchFamily="34" charset="-122"/>
                <a:cs typeface="Calibri" pitchFamily="34" charset="-120"/>
              </a:rPr>
              <a:t>nothing to flag  ·  6 of 6 IEC 62443 areas</a:t>
            </a:r>
            <a:endParaRPr lang="en-US" sz="1600" dirty="0"/>
          </a:p>
        </p:txBody>
      </p:sp>
      <p:sp>
        <p:nvSpPr>
          <p:cNvPr id="11" name="Text 6"/>
          <p:cNvSpPr txBox="1"/>
          <p:nvPr/>
        </p:nvSpPr>
        <p:spPr>
          <a:xfrm>
            <a:off x="4389120" y="5212080"/>
            <a:ext cx="2377440" cy="320040"/>
          </a:xfrm>
          <a:prstGeom prst="rect">
            <a:avLst/>
          </a:prstGeom>
          <a:noFill/>
          <a:ln/>
        </p:spPr>
        <p:txBody>
          <a:bodyPr wrap="square" lIns="0" tIns="0" rIns="0" bIns="0" rtlCol="0" anchor="ctr"/>
          <a:lstStyle/>
          <a:p>
            <a:pPr indent="0" marL="0">
              <a:buNone/>
            </a:pPr>
            <a:r>
              <a:rPr lang="en-US" sz="1300" b="1" dirty="0">
                <a:solidFill>
                  <a:srgbClr val="E9EEF6"/>
                </a:solidFill>
                <a:latin typeface="Calibri" pitchFamily="34" charset="0"/>
                <a:ea typeface="Calibri" pitchFamily="34" charset="-122"/>
                <a:cs typeface="Calibri" pitchFamily="34" charset="-120"/>
              </a:rPr>
              <a:t>Certificate per device</a:t>
            </a:r>
            <a:endParaRPr lang="en-US" sz="1300" dirty="0"/>
          </a:p>
        </p:txBody>
      </p:sp>
      <p:sp>
        <p:nvSpPr>
          <p:cNvPr id="12" name="Text 7"/>
          <p:cNvSpPr txBox="1"/>
          <p:nvPr/>
        </p:nvSpPr>
        <p:spPr>
          <a:xfrm>
            <a:off x="4389120" y="5532120"/>
            <a:ext cx="2377440" cy="731520"/>
          </a:xfrm>
          <a:prstGeom prst="rect">
            <a:avLst/>
          </a:prstGeom>
          <a:noFill/>
          <a:ln/>
        </p:spPr>
        <p:txBody>
          <a:bodyPr wrap="square" lIns="0" tIns="0" rIns="0" bIns="0" rtlCol="0" anchor="t"/>
          <a:lstStyle/>
          <a:p>
            <a:pPr indent="0" marL="0">
              <a:buNone/>
            </a:pPr>
            <a:r>
              <a:rPr lang="en-US" sz="1050" dirty="0">
                <a:solidFill>
                  <a:srgbClr val="9AA8BA"/>
                </a:solidFill>
                <a:latin typeface="Calibri" pitchFamily="34" charset="0"/>
                <a:ea typeface="Calibri" pitchFamily="34" charset="-122"/>
                <a:cs typeface="Calibri" pitchFamily="34" charset="-120"/>
              </a:rPr>
              <a:t>no shared keys, no default credentials, unknown devices rejected at the broker</a:t>
            </a:r>
            <a:endParaRPr lang="en-US" sz="1050" dirty="0"/>
          </a:p>
        </p:txBody>
      </p:sp>
      <p:sp>
        <p:nvSpPr>
          <p:cNvPr id="13" name="Text 8"/>
          <p:cNvSpPr txBox="1"/>
          <p:nvPr/>
        </p:nvSpPr>
        <p:spPr>
          <a:xfrm>
            <a:off x="6903720" y="5212080"/>
            <a:ext cx="2377440" cy="320040"/>
          </a:xfrm>
          <a:prstGeom prst="rect">
            <a:avLst/>
          </a:prstGeom>
          <a:noFill/>
          <a:ln/>
        </p:spPr>
        <p:txBody>
          <a:bodyPr wrap="square" lIns="0" tIns="0" rIns="0" bIns="0" rtlCol="0" anchor="ctr"/>
          <a:lstStyle/>
          <a:p>
            <a:pPr indent="0" marL="0">
              <a:buNone/>
            </a:pPr>
            <a:r>
              <a:rPr lang="en-US" sz="1300" b="1" dirty="0">
                <a:solidFill>
                  <a:srgbClr val="E9EEF6"/>
                </a:solidFill>
                <a:latin typeface="Calibri" pitchFamily="34" charset="0"/>
                <a:ea typeface="Calibri" pitchFamily="34" charset="-122"/>
                <a:cs typeface="Calibri" pitchFamily="34" charset="-120"/>
              </a:rPr>
              <a:t>Signed commands only</a:t>
            </a:r>
            <a:endParaRPr lang="en-US" sz="1300" dirty="0"/>
          </a:p>
        </p:txBody>
      </p:sp>
      <p:sp>
        <p:nvSpPr>
          <p:cNvPr id="14" name="Text 9"/>
          <p:cNvSpPr txBox="1"/>
          <p:nvPr/>
        </p:nvSpPr>
        <p:spPr>
          <a:xfrm>
            <a:off x="6903720" y="5532120"/>
            <a:ext cx="2377440" cy="731520"/>
          </a:xfrm>
          <a:prstGeom prst="rect">
            <a:avLst/>
          </a:prstGeom>
          <a:noFill/>
          <a:ln/>
        </p:spPr>
        <p:txBody>
          <a:bodyPr wrap="square" lIns="0" tIns="0" rIns="0" bIns="0" rtlCol="0" anchor="t"/>
          <a:lstStyle/>
          <a:p>
            <a:pPr indent="0" marL="0">
              <a:buNone/>
            </a:pPr>
            <a:r>
              <a:rPr lang="en-US" sz="1050" dirty="0">
                <a:solidFill>
                  <a:srgbClr val="9AA8BA"/>
                </a:solidFill>
                <a:latin typeface="Calibri" pitchFamily="34" charset="0"/>
                <a:ea typeface="Calibri" pitchFamily="34" charset="-122"/>
                <a:cs typeface="Calibri" pitchFamily="34" charset="-120"/>
              </a:rPr>
              <a:t>through the OT conduit, second person approval, read back, audited</a:t>
            </a:r>
            <a:endParaRPr lang="en-US" sz="1050" dirty="0"/>
          </a:p>
        </p:txBody>
      </p:sp>
      <p:sp>
        <p:nvSpPr>
          <p:cNvPr id="15" name="Text 10"/>
          <p:cNvSpPr txBox="1"/>
          <p:nvPr/>
        </p:nvSpPr>
        <p:spPr>
          <a:xfrm>
            <a:off x="9418320" y="5212080"/>
            <a:ext cx="2377440" cy="320040"/>
          </a:xfrm>
          <a:prstGeom prst="rect">
            <a:avLst/>
          </a:prstGeom>
          <a:noFill/>
          <a:ln/>
        </p:spPr>
        <p:txBody>
          <a:bodyPr wrap="square" lIns="0" tIns="0" rIns="0" bIns="0" rtlCol="0" anchor="ctr"/>
          <a:lstStyle/>
          <a:p>
            <a:pPr indent="0" marL="0">
              <a:buNone/>
            </a:pPr>
            <a:r>
              <a:rPr lang="en-US" sz="1300" b="1" dirty="0">
                <a:solidFill>
                  <a:srgbClr val="E9EEF6"/>
                </a:solidFill>
                <a:latin typeface="Calibri" pitchFamily="34" charset="0"/>
                <a:ea typeface="Calibri" pitchFamily="34" charset="-122"/>
                <a:cs typeface="Calibri" pitchFamily="34" charset="-120"/>
              </a:rPr>
              <a:t>Humans confirm dispatch</a:t>
            </a:r>
            <a:endParaRPr lang="en-US" sz="1300" dirty="0"/>
          </a:p>
        </p:txBody>
      </p:sp>
      <p:sp>
        <p:nvSpPr>
          <p:cNvPr id="16" name="Text 11"/>
          <p:cNvSpPr txBox="1"/>
          <p:nvPr/>
        </p:nvSpPr>
        <p:spPr>
          <a:xfrm>
            <a:off x="9418320" y="5532120"/>
            <a:ext cx="2377440" cy="731520"/>
          </a:xfrm>
          <a:prstGeom prst="rect">
            <a:avLst/>
          </a:prstGeom>
          <a:noFill/>
          <a:ln/>
        </p:spPr>
        <p:txBody>
          <a:bodyPr wrap="square" lIns="0" tIns="0" rIns="0" bIns="0" rtlCol="0" anchor="t"/>
          <a:lstStyle/>
          <a:p>
            <a:pPr indent="0" marL="0">
              <a:buNone/>
            </a:pPr>
            <a:r>
              <a:rPr lang="en-US" sz="1050" dirty="0">
                <a:solidFill>
                  <a:srgbClr val="9AA8BA"/>
                </a:solidFill>
                <a:latin typeface="Calibri" pitchFamily="34" charset="0"/>
                <a:ea typeface="Calibri" pitchFamily="34" charset="-122"/>
                <a:cs typeface="Calibri" pitchFamily="34" charset="-120"/>
              </a:rPr>
              <a:t>the system raises, a person confirms Kuwait Fire Force, never automation</a:t>
            </a:r>
            <a:endParaRPr lang="en-US" sz="1050" dirty="0"/>
          </a:p>
        </p:txBody>
      </p:sp>
      <p:sp>
        <p:nvSpPr>
          <p:cNvPr id="17" name="TextBox 16"/>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06 // SENSORS</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Fourteen classes, specified for heat and dust</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548640"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8" name="Text 4"/>
          <p:cNvSpPr txBox="1"/>
          <p:nvPr/>
        </p:nvSpPr>
        <p:spPr>
          <a:xfrm>
            <a:off x="685800" y="1737360"/>
            <a:ext cx="1188720" cy="320040"/>
          </a:xfrm>
          <a:prstGeom prst="rect">
            <a:avLst/>
          </a:prstGeom>
          <a:noFill/>
          <a:ln/>
        </p:spPr>
        <p:txBody>
          <a:bodyPr wrap="square" lIns="0" tIns="0" rIns="0" bIns="0" rtlCol="0" anchor="ctr"/>
          <a:lstStyle/>
          <a:p>
            <a:pPr indent="0" marL="0">
              <a:buNone/>
            </a:pPr>
            <a:r>
              <a:rPr lang="en-US" sz="1200" b="1" dirty="0">
                <a:solidFill>
                  <a:srgbClr val="F87171"/>
                </a:solidFill>
                <a:latin typeface="Courier New" pitchFamily="34" charset="0"/>
                <a:ea typeface="Courier New" pitchFamily="34" charset="-122"/>
                <a:cs typeface="Courier New" pitchFamily="34" charset="-120"/>
              </a:rPr>
              <a:t>FIRE</a:t>
            </a:r>
            <a:endParaRPr lang="en-US" sz="1200" dirty="0"/>
          </a:p>
        </p:txBody>
      </p:sp>
      <p:sp>
        <p:nvSpPr>
          <p:cNvPr id="9" name="Text 5"/>
          <p:cNvSpPr txBox="1"/>
          <p:nvPr/>
        </p:nvSpPr>
        <p:spPr>
          <a:xfrm>
            <a:off x="685800"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Heat and smoke</a:t>
            </a:r>
            <a:endParaRPr lang="en-US" sz="1150" dirty="0"/>
          </a:p>
        </p:txBody>
      </p:sp>
      <p:sp>
        <p:nvSpPr>
          <p:cNvPr id="10" name="Shape 6"/>
          <p:cNvSpPr/>
          <p:nvPr/>
        </p:nvSpPr>
        <p:spPr>
          <a:xfrm>
            <a:off x="2139696"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1" name="Text 7"/>
          <p:cNvSpPr txBox="1"/>
          <p:nvPr/>
        </p:nvSpPr>
        <p:spPr>
          <a:xfrm>
            <a:off x="2276856" y="1737360"/>
            <a:ext cx="1188720" cy="320040"/>
          </a:xfrm>
          <a:prstGeom prst="rect">
            <a:avLst/>
          </a:prstGeom>
          <a:noFill/>
          <a:ln/>
        </p:spPr>
        <p:txBody>
          <a:bodyPr wrap="square" lIns="0" tIns="0" rIns="0" bIns="0" rtlCol="0" anchor="ctr"/>
          <a:lstStyle/>
          <a:p>
            <a:pPr indent="0" marL="0">
              <a:buNone/>
            </a:pPr>
            <a:r>
              <a:rPr lang="en-US" sz="1200" b="1" dirty="0">
                <a:solidFill>
                  <a:srgbClr val="F87171"/>
                </a:solidFill>
                <a:latin typeface="Courier New" pitchFamily="34" charset="0"/>
                <a:ea typeface="Courier New" pitchFamily="34" charset="-122"/>
                <a:cs typeface="Courier New" pitchFamily="34" charset="-120"/>
              </a:rPr>
              <a:t>GAS</a:t>
            </a:r>
            <a:endParaRPr lang="en-US" sz="1200" dirty="0"/>
          </a:p>
        </p:txBody>
      </p:sp>
      <p:sp>
        <p:nvSpPr>
          <p:cNvPr id="12" name="Text 8"/>
          <p:cNvSpPr txBox="1"/>
          <p:nvPr/>
        </p:nvSpPr>
        <p:spPr>
          <a:xfrm>
            <a:off x="2276856"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LPG and CO</a:t>
            </a:r>
            <a:endParaRPr lang="en-US" sz="1150" dirty="0"/>
          </a:p>
        </p:txBody>
      </p:sp>
      <p:sp>
        <p:nvSpPr>
          <p:cNvPr id="13" name="Shape 9"/>
          <p:cNvSpPr/>
          <p:nvPr/>
        </p:nvSpPr>
        <p:spPr>
          <a:xfrm>
            <a:off x="3730752"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4" name="Text 10"/>
          <p:cNvSpPr txBox="1"/>
          <p:nvPr/>
        </p:nvSpPr>
        <p:spPr>
          <a:xfrm>
            <a:off x="3867912" y="1737360"/>
            <a:ext cx="1188720" cy="320040"/>
          </a:xfrm>
          <a:prstGeom prst="rect">
            <a:avLst/>
          </a:prstGeom>
          <a:noFill/>
          <a:ln/>
        </p:spPr>
        <p:txBody>
          <a:bodyPr wrap="square" lIns="0" tIns="0" rIns="0" bIns="0" rtlCol="0" anchor="ctr"/>
          <a:lstStyle/>
          <a:p>
            <a:pPr indent="0" marL="0">
              <a:buNone/>
            </a:pPr>
            <a:r>
              <a:rPr lang="en-US" sz="1200" b="1" dirty="0">
                <a:solidFill>
                  <a:srgbClr val="F59E0B"/>
                </a:solidFill>
                <a:latin typeface="Courier New" pitchFamily="34" charset="0"/>
                <a:ea typeface="Courier New" pitchFamily="34" charset="-122"/>
                <a:cs typeface="Courier New" pitchFamily="34" charset="-120"/>
              </a:rPr>
              <a:t>FOOT</a:t>
            </a:r>
            <a:endParaRPr lang="en-US" sz="1200" dirty="0"/>
          </a:p>
        </p:txBody>
      </p:sp>
      <p:sp>
        <p:nvSpPr>
          <p:cNvPr id="15" name="Text 11"/>
          <p:cNvSpPr txBox="1"/>
          <p:nvPr/>
        </p:nvSpPr>
        <p:spPr>
          <a:xfrm>
            <a:off x="3867912"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Footfall, anonymous</a:t>
            </a:r>
            <a:endParaRPr lang="en-US" sz="1150" dirty="0"/>
          </a:p>
        </p:txBody>
      </p:sp>
      <p:sp>
        <p:nvSpPr>
          <p:cNvPr id="16" name="Shape 12"/>
          <p:cNvSpPr/>
          <p:nvPr/>
        </p:nvSpPr>
        <p:spPr>
          <a:xfrm>
            <a:off x="5321808"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7" name="Text 13"/>
          <p:cNvSpPr txBox="1"/>
          <p:nvPr/>
        </p:nvSpPr>
        <p:spPr>
          <a:xfrm>
            <a:off x="5458968" y="1737360"/>
            <a:ext cx="1188720" cy="320040"/>
          </a:xfrm>
          <a:prstGeom prst="rect">
            <a:avLst/>
          </a:prstGeom>
          <a:noFill/>
          <a:ln/>
        </p:spPr>
        <p:txBody>
          <a:bodyPr wrap="square" lIns="0" tIns="0" rIns="0" bIns="0" rtlCol="0" anchor="ctr"/>
          <a:lstStyle/>
          <a:p>
            <a:pPr indent="0" marL="0">
              <a:buNone/>
            </a:pPr>
            <a:r>
              <a:rPr lang="en-US" sz="1200" b="1" dirty="0">
                <a:solidFill>
                  <a:srgbClr val="34D399"/>
                </a:solidFill>
                <a:latin typeface="Courier New" pitchFamily="34" charset="0"/>
                <a:ea typeface="Courier New" pitchFamily="34" charset="-122"/>
                <a:cs typeface="Courier New" pitchFamily="34" charset="-120"/>
              </a:rPr>
              <a:t>HEAT</a:t>
            </a:r>
            <a:endParaRPr lang="en-US" sz="1200" dirty="0"/>
          </a:p>
        </p:txBody>
      </p:sp>
      <p:sp>
        <p:nvSpPr>
          <p:cNvPr id="18" name="Text 14"/>
          <p:cNvSpPr txBox="1"/>
          <p:nvPr/>
        </p:nvSpPr>
        <p:spPr>
          <a:xfrm>
            <a:off x="5458968"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Heat stress, WBGT</a:t>
            </a:r>
            <a:endParaRPr lang="en-US" sz="1150" dirty="0"/>
          </a:p>
        </p:txBody>
      </p:sp>
      <p:sp>
        <p:nvSpPr>
          <p:cNvPr id="19" name="Shape 15"/>
          <p:cNvSpPr/>
          <p:nvPr/>
        </p:nvSpPr>
        <p:spPr>
          <a:xfrm>
            <a:off x="6912864"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0" name="Text 16"/>
          <p:cNvSpPr txBox="1"/>
          <p:nvPr/>
        </p:nvSpPr>
        <p:spPr>
          <a:xfrm>
            <a:off x="7050024" y="1737360"/>
            <a:ext cx="1188720" cy="320040"/>
          </a:xfrm>
          <a:prstGeom prst="rect">
            <a:avLst/>
          </a:prstGeom>
          <a:noFill/>
          <a:ln/>
        </p:spPr>
        <p:txBody>
          <a:bodyPr wrap="square" lIns="0" tIns="0" rIns="0" bIns="0" rtlCol="0" anchor="ctr"/>
          <a:lstStyle/>
          <a:p>
            <a:pPr indent="0" marL="0">
              <a:buNone/>
            </a:pPr>
            <a:r>
              <a:rPr lang="en-US" sz="1200" b="1" dirty="0">
                <a:solidFill>
                  <a:srgbClr val="34D399"/>
                </a:solidFill>
                <a:latin typeface="Courier New" pitchFamily="34" charset="0"/>
                <a:ea typeface="Courier New" pitchFamily="34" charset="-122"/>
                <a:cs typeface="Courier New" pitchFamily="34" charset="-120"/>
              </a:rPr>
              <a:t>AIR</a:t>
            </a:r>
            <a:endParaRPr lang="en-US" sz="1200" dirty="0"/>
          </a:p>
        </p:txBody>
      </p:sp>
      <p:sp>
        <p:nvSpPr>
          <p:cNvPr id="21" name="Text 17"/>
          <p:cNvSpPr txBox="1"/>
          <p:nvPr/>
        </p:nvSpPr>
        <p:spPr>
          <a:xfrm>
            <a:off x="7050024"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Dust and air quality</a:t>
            </a:r>
            <a:endParaRPr lang="en-US" sz="1150" dirty="0"/>
          </a:p>
        </p:txBody>
      </p:sp>
      <p:sp>
        <p:nvSpPr>
          <p:cNvPr id="22" name="Shape 18"/>
          <p:cNvSpPr/>
          <p:nvPr/>
        </p:nvSpPr>
        <p:spPr>
          <a:xfrm>
            <a:off x="8503920"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3" name="Text 19"/>
          <p:cNvSpPr txBox="1"/>
          <p:nvPr/>
        </p:nvSpPr>
        <p:spPr>
          <a:xfrm>
            <a:off x="8641080" y="1737360"/>
            <a:ext cx="1188720" cy="320040"/>
          </a:xfrm>
          <a:prstGeom prst="rect">
            <a:avLst/>
          </a:prstGeom>
          <a:noFill/>
          <a:ln/>
        </p:spPr>
        <p:txBody>
          <a:bodyPr wrap="square" lIns="0" tIns="0" rIns="0" bIns="0" rtlCol="0" anchor="ctr"/>
          <a:lstStyle/>
          <a:p>
            <a:pPr indent="0" marL="0">
              <a:buNone/>
            </a:pPr>
            <a:r>
              <a:rPr lang="en-US" sz="1200" b="1" dirty="0">
                <a:solidFill>
                  <a:srgbClr val="22D3EE"/>
                </a:solidFill>
                <a:latin typeface="Courier New" pitchFamily="34" charset="0"/>
                <a:ea typeface="Courier New" pitchFamily="34" charset="-122"/>
                <a:cs typeface="Courier New" pitchFamily="34" charset="-120"/>
              </a:rPr>
              <a:t>WATER</a:t>
            </a:r>
            <a:endParaRPr lang="en-US" sz="1200" dirty="0"/>
          </a:p>
        </p:txBody>
      </p:sp>
      <p:sp>
        <p:nvSpPr>
          <p:cNvPr id="24" name="Text 20"/>
          <p:cNvSpPr txBox="1"/>
          <p:nvPr/>
        </p:nvSpPr>
        <p:spPr>
          <a:xfrm>
            <a:off x="8641080"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Water quality</a:t>
            </a:r>
            <a:endParaRPr lang="en-US" sz="1150" dirty="0"/>
          </a:p>
        </p:txBody>
      </p:sp>
      <p:sp>
        <p:nvSpPr>
          <p:cNvPr id="25" name="Shape 21"/>
          <p:cNvSpPr/>
          <p:nvPr/>
        </p:nvSpPr>
        <p:spPr>
          <a:xfrm>
            <a:off x="10094976"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6" name="Text 22"/>
          <p:cNvSpPr txBox="1"/>
          <p:nvPr/>
        </p:nvSpPr>
        <p:spPr>
          <a:xfrm>
            <a:off x="10232136" y="1737360"/>
            <a:ext cx="1188720" cy="320040"/>
          </a:xfrm>
          <a:prstGeom prst="rect">
            <a:avLst/>
          </a:prstGeom>
          <a:noFill/>
          <a:ln/>
        </p:spPr>
        <p:txBody>
          <a:bodyPr wrap="square" lIns="0" tIns="0" rIns="0" bIns="0" rtlCol="0" anchor="ctr"/>
          <a:lstStyle/>
          <a:p>
            <a:pPr indent="0" marL="0">
              <a:buNone/>
            </a:pPr>
            <a:r>
              <a:rPr lang="en-US" sz="1200" b="1" dirty="0">
                <a:solidFill>
                  <a:srgbClr val="60A5FA"/>
                </a:solidFill>
                <a:latin typeface="Courier New" pitchFamily="34" charset="0"/>
                <a:ea typeface="Courier New" pitchFamily="34" charset="-122"/>
                <a:cs typeface="Courier New" pitchFamily="34" charset="-120"/>
              </a:rPr>
              <a:t>TEMP</a:t>
            </a:r>
            <a:endParaRPr lang="en-US" sz="1200" dirty="0"/>
          </a:p>
        </p:txBody>
      </p:sp>
      <p:sp>
        <p:nvSpPr>
          <p:cNvPr id="27" name="Text 23"/>
          <p:cNvSpPr txBox="1"/>
          <p:nvPr/>
        </p:nvSpPr>
        <p:spPr>
          <a:xfrm>
            <a:off x="10232136" y="21031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Cold chain</a:t>
            </a:r>
            <a:endParaRPr lang="en-US" sz="1150" dirty="0"/>
          </a:p>
        </p:txBody>
      </p:sp>
      <p:sp>
        <p:nvSpPr>
          <p:cNvPr id="28" name="Shape 24"/>
          <p:cNvSpPr/>
          <p:nvPr/>
        </p:nvSpPr>
        <p:spPr>
          <a:xfrm>
            <a:off x="548640"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9" name="Text 25"/>
          <p:cNvSpPr txBox="1"/>
          <p:nvPr/>
        </p:nvSpPr>
        <p:spPr>
          <a:xfrm>
            <a:off x="685800" y="3337560"/>
            <a:ext cx="1188720" cy="320040"/>
          </a:xfrm>
          <a:prstGeom prst="rect">
            <a:avLst/>
          </a:prstGeom>
          <a:noFill/>
          <a:ln/>
        </p:spPr>
        <p:txBody>
          <a:bodyPr wrap="square" lIns="0" tIns="0" rIns="0" bIns="0" rtlCol="0" anchor="ctr"/>
          <a:lstStyle/>
          <a:p>
            <a:pPr indent="0" marL="0">
              <a:buNone/>
            </a:pPr>
            <a:r>
              <a:rPr lang="en-US" sz="1200" b="1" dirty="0">
                <a:solidFill>
                  <a:srgbClr val="E879F9"/>
                </a:solidFill>
                <a:latin typeface="Courier New" pitchFamily="34" charset="0"/>
                <a:ea typeface="Courier New" pitchFamily="34" charset="-122"/>
                <a:cs typeface="Courier New" pitchFamily="34" charset="-120"/>
              </a:rPr>
              <a:t>HUMID</a:t>
            </a:r>
            <a:endParaRPr lang="en-US" sz="1200" dirty="0"/>
          </a:p>
        </p:txBody>
      </p:sp>
      <p:sp>
        <p:nvSpPr>
          <p:cNvPr id="30" name="Text 26"/>
          <p:cNvSpPr txBox="1"/>
          <p:nvPr/>
        </p:nvSpPr>
        <p:spPr>
          <a:xfrm>
            <a:off x="685800"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Humidity</a:t>
            </a:r>
            <a:endParaRPr lang="en-US" sz="1150" dirty="0"/>
          </a:p>
        </p:txBody>
      </p:sp>
      <p:sp>
        <p:nvSpPr>
          <p:cNvPr id="31" name="Shape 27"/>
          <p:cNvSpPr/>
          <p:nvPr/>
        </p:nvSpPr>
        <p:spPr>
          <a:xfrm>
            <a:off x="2139696"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2" name="Text 28"/>
          <p:cNvSpPr txBox="1"/>
          <p:nvPr/>
        </p:nvSpPr>
        <p:spPr>
          <a:xfrm>
            <a:off x="2276856" y="3337560"/>
            <a:ext cx="1188720" cy="320040"/>
          </a:xfrm>
          <a:prstGeom prst="rect">
            <a:avLst/>
          </a:prstGeom>
          <a:noFill/>
          <a:ln/>
        </p:spPr>
        <p:txBody>
          <a:bodyPr wrap="square" lIns="0" tIns="0" rIns="0" bIns="0" rtlCol="0" anchor="ctr"/>
          <a:lstStyle/>
          <a:p>
            <a:pPr indent="0" marL="0">
              <a:buNone/>
            </a:pPr>
            <a:r>
              <a:rPr lang="en-US" sz="1200" b="1" dirty="0">
                <a:solidFill>
                  <a:srgbClr val="9AA8BA"/>
                </a:solidFill>
                <a:latin typeface="Courier New" pitchFamily="34" charset="0"/>
                <a:ea typeface="Courier New" pitchFamily="34" charset="-122"/>
                <a:cs typeface="Courier New" pitchFamily="34" charset="-120"/>
              </a:rPr>
              <a:t>WASTE</a:t>
            </a:r>
            <a:endParaRPr lang="en-US" sz="1200" dirty="0"/>
          </a:p>
        </p:txBody>
      </p:sp>
      <p:sp>
        <p:nvSpPr>
          <p:cNvPr id="33" name="Text 29"/>
          <p:cNvSpPr txBox="1"/>
          <p:nvPr/>
        </p:nvSpPr>
        <p:spPr>
          <a:xfrm>
            <a:off x="2276856"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Bin fill level</a:t>
            </a:r>
            <a:endParaRPr lang="en-US" sz="1150" dirty="0"/>
          </a:p>
        </p:txBody>
      </p:sp>
      <p:sp>
        <p:nvSpPr>
          <p:cNvPr id="34" name="Shape 30"/>
          <p:cNvSpPr/>
          <p:nvPr/>
        </p:nvSpPr>
        <p:spPr>
          <a:xfrm>
            <a:off x="3730752"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5" name="Text 31"/>
          <p:cNvSpPr txBox="1"/>
          <p:nvPr/>
        </p:nvSpPr>
        <p:spPr>
          <a:xfrm>
            <a:off x="3867912" y="3337560"/>
            <a:ext cx="1188720" cy="320040"/>
          </a:xfrm>
          <a:prstGeom prst="rect">
            <a:avLst/>
          </a:prstGeom>
          <a:noFill/>
          <a:ln/>
        </p:spPr>
        <p:txBody>
          <a:bodyPr wrap="square" lIns="0" tIns="0" rIns="0" bIns="0" rtlCol="0" anchor="ctr"/>
          <a:lstStyle/>
          <a:p>
            <a:pPr indent="0" marL="0">
              <a:buNone/>
            </a:pPr>
            <a:r>
              <a:rPr lang="en-US" sz="1200" b="1" dirty="0">
                <a:solidFill>
                  <a:srgbClr val="E879F9"/>
                </a:solidFill>
                <a:latin typeface="Courier New" pitchFamily="34" charset="0"/>
                <a:ea typeface="Courier New" pitchFamily="34" charset="-122"/>
                <a:cs typeface="Courier New" pitchFamily="34" charset="-120"/>
              </a:rPr>
              <a:t>TAMPER</a:t>
            </a:r>
            <a:endParaRPr lang="en-US" sz="1200" dirty="0"/>
          </a:p>
        </p:txBody>
      </p:sp>
      <p:sp>
        <p:nvSpPr>
          <p:cNvPr id="36" name="Text 32"/>
          <p:cNvSpPr txBox="1"/>
          <p:nvPr/>
        </p:nvSpPr>
        <p:spPr>
          <a:xfrm>
            <a:off x="3867912"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Shutter tamper</a:t>
            </a:r>
            <a:endParaRPr lang="en-US" sz="1150" dirty="0"/>
          </a:p>
        </p:txBody>
      </p:sp>
      <p:sp>
        <p:nvSpPr>
          <p:cNvPr id="37" name="Shape 33"/>
          <p:cNvSpPr/>
          <p:nvPr/>
        </p:nvSpPr>
        <p:spPr>
          <a:xfrm>
            <a:off x="5321808"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8" name="Text 34"/>
          <p:cNvSpPr txBox="1"/>
          <p:nvPr/>
        </p:nvSpPr>
        <p:spPr>
          <a:xfrm>
            <a:off x="5458968" y="3337560"/>
            <a:ext cx="1188720" cy="320040"/>
          </a:xfrm>
          <a:prstGeom prst="rect">
            <a:avLst/>
          </a:prstGeom>
          <a:noFill/>
          <a:ln/>
        </p:spPr>
        <p:txBody>
          <a:bodyPr wrap="square" lIns="0" tIns="0" rIns="0" bIns="0" rtlCol="0" anchor="ctr"/>
          <a:lstStyle/>
          <a:p>
            <a:pPr indent="0" marL="0">
              <a:buNone/>
            </a:pPr>
            <a:r>
              <a:rPr lang="en-US" sz="1200" b="1" dirty="0">
                <a:solidFill>
                  <a:srgbClr val="22D3EE"/>
                </a:solidFill>
                <a:latin typeface="Courier New" pitchFamily="34" charset="0"/>
                <a:ea typeface="Courier New" pitchFamily="34" charset="-122"/>
                <a:cs typeface="Courier New" pitchFamily="34" charset="-120"/>
              </a:rPr>
              <a:t>PARK</a:t>
            </a:r>
            <a:endParaRPr lang="en-US" sz="1200" dirty="0"/>
          </a:p>
        </p:txBody>
      </p:sp>
      <p:sp>
        <p:nvSpPr>
          <p:cNvPr id="39" name="Text 35"/>
          <p:cNvSpPr txBox="1"/>
          <p:nvPr/>
        </p:nvSpPr>
        <p:spPr>
          <a:xfrm>
            <a:off x="5458968"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Parking bays</a:t>
            </a:r>
            <a:endParaRPr lang="en-US" sz="1150" dirty="0"/>
          </a:p>
        </p:txBody>
      </p:sp>
      <p:sp>
        <p:nvSpPr>
          <p:cNvPr id="40" name="Shape 36"/>
          <p:cNvSpPr/>
          <p:nvPr/>
        </p:nvSpPr>
        <p:spPr>
          <a:xfrm>
            <a:off x="6912864"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1" name="Text 37"/>
          <p:cNvSpPr txBox="1"/>
          <p:nvPr/>
        </p:nvSpPr>
        <p:spPr>
          <a:xfrm>
            <a:off x="7050024" y="3337560"/>
            <a:ext cx="1188720" cy="320040"/>
          </a:xfrm>
          <a:prstGeom prst="rect">
            <a:avLst/>
          </a:prstGeom>
          <a:noFill/>
          <a:ln/>
        </p:spPr>
        <p:txBody>
          <a:bodyPr wrap="square" lIns="0" tIns="0" rIns="0" bIns="0" rtlCol="0" anchor="ctr"/>
          <a:lstStyle/>
          <a:p>
            <a:pPr indent="0" marL="0">
              <a:buNone/>
            </a:pPr>
            <a:r>
              <a:rPr lang="en-US" sz="1200" b="1" dirty="0">
                <a:solidFill>
                  <a:srgbClr val="22D3EE"/>
                </a:solidFill>
                <a:latin typeface="Courier New" pitchFamily="34" charset="0"/>
                <a:ea typeface="Courier New" pitchFamily="34" charset="-122"/>
                <a:cs typeface="Courier New" pitchFamily="34" charset="-120"/>
              </a:rPr>
              <a:t>TRAFFIC</a:t>
            </a:r>
            <a:endParaRPr lang="en-US" sz="1200" dirty="0"/>
          </a:p>
        </p:txBody>
      </p:sp>
      <p:sp>
        <p:nvSpPr>
          <p:cNvPr id="42" name="Text 38"/>
          <p:cNvSpPr txBox="1"/>
          <p:nvPr/>
        </p:nvSpPr>
        <p:spPr>
          <a:xfrm>
            <a:off x="7050024"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Vehicle counts</a:t>
            </a:r>
            <a:endParaRPr lang="en-US" sz="1150" dirty="0"/>
          </a:p>
        </p:txBody>
      </p:sp>
      <p:sp>
        <p:nvSpPr>
          <p:cNvPr id="43" name="Shape 39"/>
          <p:cNvSpPr/>
          <p:nvPr/>
        </p:nvSpPr>
        <p:spPr>
          <a:xfrm>
            <a:off x="8503920"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4" name="Text 40"/>
          <p:cNvSpPr txBox="1"/>
          <p:nvPr/>
        </p:nvSpPr>
        <p:spPr>
          <a:xfrm>
            <a:off x="8641080" y="3337560"/>
            <a:ext cx="1188720" cy="320040"/>
          </a:xfrm>
          <a:prstGeom prst="rect">
            <a:avLst/>
          </a:prstGeom>
          <a:noFill/>
          <a:ln/>
        </p:spPr>
        <p:txBody>
          <a:bodyPr wrap="square" lIns="0" tIns="0" rIns="0" bIns="0" rtlCol="0" anchor="ctr"/>
          <a:lstStyle/>
          <a:p>
            <a:pPr indent="0" marL="0">
              <a:buNone/>
            </a:pPr>
            <a:r>
              <a:rPr lang="en-US" sz="1200" b="1" dirty="0">
                <a:solidFill>
                  <a:srgbClr val="34D399"/>
                </a:solidFill>
                <a:latin typeface="Courier New" pitchFamily="34" charset="0"/>
                <a:ea typeface="Courier New" pitchFamily="34" charset="-122"/>
                <a:cs typeface="Courier New" pitchFamily="34" charset="-120"/>
              </a:rPr>
              <a:t>NOISE</a:t>
            </a:r>
            <a:endParaRPr lang="en-US" sz="1200" dirty="0"/>
          </a:p>
        </p:txBody>
      </p:sp>
      <p:sp>
        <p:nvSpPr>
          <p:cNvPr id="45" name="Text 41"/>
          <p:cNvSpPr txBox="1"/>
          <p:nvPr/>
        </p:nvSpPr>
        <p:spPr>
          <a:xfrm>
            <a:off x="8641080"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Noise level</a:t>
            </a:r>
            <a:endParaRPr lang="en-US" sz="1150" dirty="0"/>
          </a:p>
        </p:txBody>
      </p:sp>
      <p:sp>
        <p:nvSpPr>
          <p:cNvPr id="46" name="Shape 42"/>
          <p:cNvSpPr/>
          <p:nvPr/>
        </p:nvSpPr>
        <p:spPr>
          <a:xfrm>
            <a:off x="10094976"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7" name="Text 43"/>
          <p:cNvSpPr txBox="1"/>
          <p:nvPr/>
        </p:nvSpPr>
        <p:spPr>
          <a:xfrm>
            <a:off x="10232136" y="3337560"/>
            <a:ext cx="1188720" cy="320040"/>
          </a:xfrm>
          <a:prstGeom prst="rect">
            <a:avLst/>
          </a:prstGeom>
          <a:noFill/>
          <a:ln/>
        </p:spPr>
        <p:txBody>
          <a:bodyPr wrap="square" lIns="0" tIns="0" rIns="0" bIns="0" rtlCol="0" anchor="ctr"/>
          <a:lstStyle/>
          <a:p>
            <a:pPr indent="0" marL="0">
              <a:buNone/>
            </a:pPr>
            <a:r>
              <a:rPr lang="en-US" sz="1200" b="1" dirty="0">
                <a:solidFill>
                  <a:srgbClr val="F59E0B"/>
                </a:solidFill>
                <a:latin typeface="Courier New" pitchFamily="34" charset="0"/>
                <a:ea typeface="Courier New" pitchFamily="34" charset="-122"/>
                <a:cs typeface="Courier New" pitchFamily="34" charset="-120"/>
              </a:rPr>
              <a:t>LIGHT</a:t>
            </a:r>
            <a:endParaRPr lang="en-US" sz="1200" dirty="0"/>
          </a:p>
        </p:txBody>
      </p:sp>
      <p:sp>
        <p:nvSpPr>
          <p:cNvPr id="48" name="Text 44"/>
          <p:cNvSpPr txBox="1"/>
          <p:nvPr/>
        </p:nvSpPr>
        <p:spPr>
          <a:xfrm>
            <a:off x="10232136" y="3703320"/>
            <a:ext cx="1188720" cy="731520"/>
          </a:xfrm>
          <a:prstGeom prst="rect">
            <a:avLst/>
          </a:prstGeom>
          <a:noFill/>
          <a:ln/>
        </p:spPr>
        <p:txBody>
          <a:bodyPr wrap="square" lIns="0" tIns="0" rIns="0" bIns="0" rtlCol="0" anchor="t"/>
          <a:lstStyle/>
          <a:p>
            <a:pPr indent="0" marL="0">
              <a:buNone/>
            </a:pPr>
            <a:r>
              <a:rPr lang="en-US" sz="1150" dirty="0">
                <a:solidFill>
                  <a:srgbClr val="E9EEF6"/>
                </a:solidFill>
                <a:latin typeface="Calibri" pitchFamily="34" charset="0"/>
                <a:ea typeface="Calibri" pitchFamily="34" charset="-122"/>
                <a:cs typeface="Calibri" pitchFamily="34" charset="-120"/>
              </a:rPr>
              <a:t>Lighting control</a:t>
            </a:r>
            <a:endParaRPr lang="en-US" sz="1150" dirty="0"/>
          </a:p>
        </p:txBody>
      </p:sp>
      <p:sp>
        <p:nvSpPr>
          <p:cNvPr id="49" name="Text 45"/>
          <p:cNvSpPr txBox="1"/>
          <p:nvPr/>
        </p:nvSpPr>
        <p:spPr>
          <a:xfrm>
            <a:off x="548640" y="4983480"/>
            <a:ext cx="11064240" cy="822960"/>
          </a:xfrm>
          <a:prstGeom prst="rect">
            <a:avLst/>
          </a:prstGeom>
          <a:noFill/>
          <a:ln/>
        </p:spPr>
        <p:txBody>
          <a:bodyPr wrap="square" lIns="0" tIns="0" rIns="0" bIns="0" rtlCol="0" anchor="ctr"/>
          <a:lstStyle/>
          <a:p>
            <a:pPr indent="0" marL="0">
              <a:buNone/>
            </a:pPr>
            <a:r>
              <a:rPr lang="en-US" sz="1300" dirty="0">
                <a:solidFill>
                  <a:srgbClr val="9AA8BA"/>
                </a:solidFill>
                <a:latin typeface="Calibri" pitchFamily="34" charset="0"/>
                <a:ea typeface="Calibri" pitchFamily="34" charset="-122"/>
                <a:cs typeface="Calibri" pitchFamily="34" charset="-120"/>
              </a:rPr>
              <a:t>Every device: 60 C or better, IP65 minimum, dust tolerant optics, five year battery or mains with backup, neutral enclosures on non historic fixtures.  Pilot about 60 devices, full souq about 400, plus parking bays.</a:t>
            </a:r>
            <a:endParaRPr lang="en-US" sz="1300" dirty="0"/>
          </a:p>
        </p:txBody>
      </p:sp>
      <p:sp>
        <p:nvSpPr>
          <p:cNvPr id="50" name="Text 46"/>
          <p:cNvSpPr txBox="1"/>
          <p:nvPr/>
        </p:nvSpPr>
        <p:spPr>
          <a:xfrm>
            <a:off x="548640" y="5669280"/>
            <a:ext cx="11064240" cy="640080"/>
          </a:xfrm>
          <a:prstGeom prst="rect">
            <a:avLst/>
          </a:prstGeom>
          <a:noFill/>
          <a:ln/>
        </p:spPr>
        <p:txBody>
          <a:bodyPr wrap="square" lIns="0" tIns="0" rIns="0" bIns="0" rtlCol="0" anchor="ctr"/>
          <a:lstStyle/>
          <a:p>
            <a:pPr indent="0" marL="0">
              <a:buNone/>
            </a:pPr>
            <a:r>
              <a:rPr lang="en-US" sz="1200" dirty="0">
                <a:solidFill>
                  <a:srgbClr val="E9EEF6"/>
                </a:solidFill>
                <a:latin typeface="Calibri" pitchFamily="34" charset="0"/>
                <a:ea typeface="Calibri" pitchFamily="34" charset="-122"/>
                <a:cs typeface="Calibri" pitchFamily="34" charset="-120"/>
              </a:rPr>
              <a:t>Life safety thresholds, examples: heat above 58 C or rising faster than 8 C per minute, LPG above 10 percent of the lower explosive limit, crowd density above 3 people per square meter at an entrance.</a:t>
            </a:r>
            <a:endParaRPr lang="en-US" sz="1200" dirty="0"/>
          </a:p>
        </p:txBody>
      </p:sp>
      <p:sp>
        <p:nvSpPr>
          <p:cNvPr id="51" name="TextBox 50"/>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07 // A FIRE ALERT, END TO END</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From sensor to dispatch in under thirty seconds</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fire-alert.png">    </p:cNvPr>
          <p:cNvPicPr>
            <a:picLocks noChangeAspect="1"/>
          </p:cNvPicPr>
          <p:nvPr/>
        </p:nvPicPr>
        <p:blipFill>
          <a:blip r:embed="rId2"/>
          <a:stretch>
            <a:fillRect/>
          </a:stretch>
        </p:blipFill>
        <p:spPr>
          <a:xfrm>
            <a:off x="548640" y="1554480"/>
            <a:ext cx="6949440" cy="2423160"/>
          </a:xfrm>
          <a:prstGeom prst="rect">
            <a:avLst/>
          </a:prstGeom>
        </p:spPr>
      </p:pic>
      <p:sp>
        <p:nvSpPr>
          <p:cNvPr id="8" name="Shape 3"/>
          <p:cNvSpPr/>
          <p:nvPr/>
        </p:nvSpPr>
        <p:spPr>
          <a:xfrm>
            <a:off x="7863840" y="1554480"/>
            <a:ext cx="502920" cy="502920"/>
          </a:xfrm>
          <a:prstGeom prst="ellipse">
            <a:avLst/>
          </a:prstGeom>
          <a:solidFill>
            <a:srgbClr val="F87171"/>
          </a:solidFill>
          <a:ln w="12700">
            <a:solidFill>
              <a:srgbClr val="F87171"/>
            </a:solidFill>
            <a:prstDash val="solid"/>
          </a:ln>
        </p:spPr>
        <p:txBody>
          <a:bodyPr/>
          <a:p/>
        </p:txBody>
      </p:sp>
      <p:sp>
        <p:nvSpPr>
          <p:cNvPr id="9" name="Text 4"/>
          <p:cNvSpPr txBox="1"/>
          <p:nvPr/>
        </p:nvSpPr>
        <p:spPr>
          <a:xfrm>
            <a:off x="7863840" y="1554480"/>
            <a:ext cx="502920" cy="502920"/>
          </a:xfrm>
          <a:prstGeom prst="rect">
            <a:avLst/>
          </a:prstGeom>
          <a:noFill/>
          <a:ln/>
        </p:spPr>
        <p:txBody>
          <a:bodyPr wrap="square" lIns="0" tIns="0" rIns="0" bIns="0" rtlCol="0" anchor="ctr"/>
          <a:lstStyle/>
          <a:p>
            <a:pPr algn="ctr" indent="0" marL="0">
              <a:buNone/>
            </a:pPr>
            <a:r>
              <a:rPr lang="en-US" sz="1600" b="1" dirty="0">
                <a:solidFill>
                  <a:srgbClr val="FFFFFF"/>
                </a:solidFill>
                <a:latin typeface="Courier New" pitchFamily="34" charset="0"/>
                <a:ea typeface="Courier New" pitchFamily="34" charset="-122"/>
                <a:cs typeface="Courier New" pitchFamily="34" charset="-120"/>
              </a:rPr>
              <a:t>1</a:t>
            </a:r>
            <a:endParaRPr lang="en-US" sz="1600" dirty="0"/>
          </a:p>
        </p:txBody>
      </p:sp>
      <p:sp>
        <p:nvSpPr>
          <p:cNvPr id="10" name="Text 5"/>
          <p:cNvSpPr txBox="1"/>
          <p:nvPr/>
        </p:nvSpPr>
        <p:spPr>
          <a:xfrm>
            <a:off x="8549640" y="1536192"/>
            <a:ext cx="3108960" cy="868680"/>
          </a:xfrm>
          <a:prstGeom prst="rect">
            <a:avLst/>
          </a:prstGeom>
          <a:noFill/>
          <a:ln/>
        </p:spPr>
        <p:txBody>
          <a:bodyPr wrap="square" lIns="0" tIns="0" rIns="0" bIns="0" rtlCol="0" anchor="t"/>
          <a:lstStyle/>
          <a:p>
            <a:pPr indent="0" marL="0">
              <a:buNone/>
            </a:pPr>
            <a:r>
              <a:rPr lang="en-US" sz="1300" dirty="0">
                <a:solidFill>
                  <a:srgbClr val="E9EEF6"/>
                </a:solidFill>
                <a:latin typeface="Calibri" pitchFamily="34" charset="0"/>
                <a:ea typeface="Calibri" pitchFamily="34" charset="-122"/>
                <a:cs typeface="Calibri" pitchFamily="34" charset="-120"/>
              </a:rPr>
              <a:t>Heat spike and smoke at the restaurants area</a:t>
            </a:r>
            <a:endParaRPr lang="en-US" sz="1300" dirty="0"/>
          </a:p>
        </p:txBody>
      </p:sp>
      <p:sp>
        <p:nvSpPr>
          <p:cNvPr id="11" name="Shape 6"/>
          <p:cNvSpPr/>
          <p:nvPr/>
        </p:nvSpPr>
        <p:spPr>
          <a:xfrm>
            <a:off x="7863840" y="2606040"/>
            <a:ext cx="502920" cy="502920"/>
          </a:xfrm>
          <a:prstGeom prst="ellipse">
            <a:avLst/>
          </a:prstGeom>
          <a:solidFill>
            <a:srgbClr val="F87171"/>
          </a:solidFill>
          <a:ln w="12700">
            <a:solidFill>
              <a:srgbClr val="F87171"/>
            </a:solidFill>
            <a:prstDash val="solid"/>
          </a:ln>
        </p:spPr>
        <p:txBody>
          <a:bodyPr/>
          <a:p/>
        </p:txBody>
      </p:sp>
      <p:sp>
        <p:nvSpPr>
          <p:cNvPr id="12" name="Text 7"/>
          <p:cNvSpPr txBox="1"/>
          <p:nvPr/>
        </p:nvSpPr>
        <p:spPr>
          <a:xfrm>
            <a:off x="7863840" y="2606040"/>
            <a:ext cx="502920" cy="502920"/>
          </a:xfrm>
          <a:prstGeom prst="rect">
            <a:avLst/>
          </a:prstGeom>
          <a:noFill/>
          <a:ln/>
        </p:spPr>
        <p:txBody>
          <a:bodyPr wrap="square" lIns="0" tIns="0" rIns="0" bIns="0" rtlCol="0" anchor="ctr"/>
          <a:lstStyle/>
          <a:p>
            <a:pPr algn="ctr" indent="0" marL="0">
              <a:buNone/>
            </a:pPr>
            <a:r>
              <a:rPr lang="en-US" sz="1600" b="1" dirty="0">
                <a:solidFill>
                  <a:srgbClr val="FFFFFF"/>
                </a:solidFill>
                <a:latin typeface="Courier New" pitchFamily="34" charset="0"/>
                <a:ea typeface="Courier New" pitchFamily="34" charset="-122"/>
                <a:cs typeface="Courier New" pitchFamily="34" charset="-120"/>
              </a:rPr>
              <a:t>2</a:t>
            </a:r>
            <a:endParaRPr lang="en-US" sz="1600" dirty="0"/>
          </a:p>
        </p:txBody>
      </p:sp>
      <p:sp>
        <p:nvSpPr>
          <p:cNvPr id="13" name="Text 8"/>
          <p:cNvSpPr txBox="1"/>
          <p:nvPr/>
        </p:nvSpPr>
        <p:spPr>
          <a:xfrm>
            <a:off x="8549640" y="2587752"/>
            <a:ext cx="3108960" cy="868680"/>
          </a:xfrm>
          <a:prstGeom prst="rect">
            <a:avLst/>
          </a:prstGeom>
          <a:noFill/>
          <a:ln/>
        </p:spPr>
        <p:txBody>
          <a:bodyPr wrap="square" lIns="0" tIns="0" rIns="0" bIns="0" rtlCol="0" anchor="t"/>
          <a:lstStyle/>
          <a:p>
            <a:pPr indent="0" marL="0">
              <a:buNone/>
            </a:pPr>
            <a:r>
              <a:rPr lang="en-US" sz="1300" dirty="0">
                <a:solidFill>
                  <a:srgbClr val="E9EEF6"/>
                </a:solidFill>
                <a:latin typeface="Calibri" pitchFamily="34" charset="0"/>
                <a:ea typeface="Calibri" pitchFamily="34" charset="-122"/>
                <a:cs typeface="Calibri" pitchFamily="34" charset="-120"/>
              </a:rPr>
              <a:t>The edge triggers the fire panel and PA locally, within seconds</a:t>
            </a:r>
            <a:endParaRPr lang="en-US" sz="1300" dirty="0"/>
          </a:p>
        </p:txBody>
      </p:sp>
      <p:sp>
        <p:nvSpPr>
          <p:cNvPr id="14" name="Shape 9"/>
          <p:cNvSpPr/>
          <p:nvPr/>
        </p:nvSpPr>
        <p:spPr>
          <a:xfrm>
            <a:off x="7863840" y="3657600"/>
            <a:ext cx="502920" cy="502920"/>
          </a:xfrm>
          <a:prstGeom prst="ellipse">
            <a:avLst/>
          </a:prstGeom>
          <a:solidFill>
            <a:srgbClr val="F87171"/>
          </a:solidFill>
          <a:ln w="12700">
            <a:solidFill>
              <a:srgbClr val="F87171"/>
            </a:solidFill>
            <a:prstDash val="solid"/>
          </a:ln>
        </p:spPr>
        <p:txBody>
          <a:bodyPr/>
          <a:p/>
        </p:txBody>
      </p:sp>
      <p:sp>
        <p:nvSpPr>
          <p:cNvPr id="15" name="Text 10"/>
          <p:cNvSpPr txBox="1"/>
          <p:nvPr/>
        </p:nvSpPr>
        <p:spPr>
          <a:xfrm>
            <a:off x="7863840" y="3657600"/>
            <a:ext cx="502920" cy="502920"/>
          </a:xfrm>
          <a:prstGeom prst="rect">
            <a:avLst/>
          </a:prstGeom>
          <a:noFill/>
          <a:ln/>
        </p:spPr>
        <p:txBody>
          <a:bodyPr wrap="square" lIns="0" tIns="0" rIns="0" bIns="0" rtlCol="0" anchor="ctr"/>
          <a:lstStyle/>
          <a:p>
            <a:pPr algn="ctr" indent="0" marL="0">
              <a:buNone/>
            </a:pPr>
            <a:r>
              <a:rPr lang="en-US" sz="1600" b="1" dirty="0">
                <a:solidFill>
                  <a:srgbClr val="FFFFFF"/>
                </a:solidFill>
                <a:latin typeface="Courier New" pitchFamily="34" charset="0"/>
                <a:ea typeface="Courier New" pitchFamily="34" charset="-122"/>
                <a:cs typeface="Courier New" pitchFamily="34" charset="-120"/>
              </a:rPr>
              <a:t>3</a:t>
            </a:r>
            <a:endParaRPr lang="en-US" sz="1600" dirty="0"/>
          </a:p>
        </p:txBody>
      </p:sp>
      <p:sp>
        <p:nvSpPr>
          <p:cNvPr id="16" name="Text 11"/>
          <p:cNvSpPr txBox="1"/>
          <p:nvPr/>
        </p:nvSpPr>
        <p:spPr>
          <a:xfrm>
            <a:off x="8549640" y="3639312"/>
            <a:ext cx="3108960" cy="868680"/>
          </a:xfrm>
          <a:prstGeom prst="rect">
            <a:avLst/>
          </a:prstGeom>
          <a:noFill/>
          <a:ln/>
        </p:spPr>
        <p:txBody>
          <a:bodyPr wrap="square" lIns="0" tIns="0" rIns="0" bIns="0" rtlCol="0" anchor="t"/>
          <a:lstStyle/>
          <a:p>
            <a:pPr indent="0" marL="0">
              <a:buNone/>
            </a:pPr>
            <a:r>
              <a:rPr lang="en-US" sz="1300" dirty="0">
                <a:solidFill>
                  <a:srgbClr val="E9EEF6"/>
                </a:solidFill>
                <a:latin typeface="Calibri" pitchFamily="34" charset="0"/>
                <a:ea typeface="Calibri" pitchFamily="34" charset="-122"/>
                <a:cs typeface="Calibri" pitchFamily="34" charset="-120"/>
              </a:rPr>
              <a:t>Alert reaches the operations center in under 30 s, crowd density on the map</a:t>
            </a:r>
            <a:endParaRPr lang="en-US" sz="1300" dirty="0"/>
          </a:p>
        </p:txBody>
      </p:sp>
      <p:sp>
        <p:nvSpPr>
          <p:cNvPr id="17" name="Shape 12"/>
          <p:cNvSpPr/>
          <p:nvPr/>
        </p:nvSpPr>
        <p:spPr>
          <a:xfrm>
            <a:off x="7863840" y="4709160"/>
            <a:ext cx="502920" cy="502920"/>
          </a:xfrm>
          <a:prstGeom prst="ellipse">
            <a:avLst/>
          </a:prstGeom>
          <a:solidFill>
            <a:srgbClr val="F87171"/>
          </a:solidFill>
          <a:ln w="12700">
            <a:solidFill>
              <a:srgbClr val="F87171"/>
            </a:solidFill>
            <a:prstDash val="solid"/>
          </a:ln>
        </p:spPr>
        <p:txBody>
          <a:bodyPr/>
          <a:p/>
        </p:txBody>
      </p:sp>
      <p:sp>
        <p:nvSpPr>
          <p:cNvPr id="18" name="Text 13"/>
          <p:cNvSpPr txBox="1"/>
          <p:nvPr/>
        </p:nvSpPr>
        <p:spPr>
          <a:xfrm>
            <a:off x="7863840" y="4709160"/>
            <a:ext cx="502920" cy="502920"/>
          </a:xfrm>
          <a:prstGeom prst="rect">
            <a:avLst/>
          </a:prstGeom>
          <a:noFill/>
          <a:ln/>
        </p:spPr>
        <p:txBody>
          <a:bodyPr wrap="square" lIns="0" tIns="0" rIns="0" bIns="0" rtlCol="0" anchor="ctr"/>
          <a:lstStyle/>
          <a:p>
            <a:pPr algn="ctr" indent="0" marL="0">
              <a:buNone/>
            </a:pPr>
            <a:r>
              <a:rPr lang="en-US" sz="1600" b="1" dirty="0">
                <a:solidFill>
                  <a:srgbClr val="FFFFFF"/>
                </a:solidFill>
                <a:latin typeface="Courier New" pitchFamily="34" charset="0"/>
                <a:ea typeface="Courier New" pitchFamily="34" charset="-122"/>
                <a:cs typeface="Courier New" pitchFamily="34" charset="-120"/>
              </a:rPr>
              <a:t>4</a:t>
            </a:r>
            <a:endParaRPr lang="en-US" sz="1600" dirty="0"/>
          </a:p>
        </p:txBody>
      </p:sp>
      <p:sp>
        <p:nvSpPr>
          <p:cNvPr id="19" name="Text 14"/>
          <p:cNvSpPr txBox="1"/>
          <p:nvPr/>
        </p:nvSpPr>
        <p:spPr>
          <a:xfrm>
            <a:off x="8549640" y="4690872"/>
            <a:ext cx="3108960" cy="868680"/>
          </a:xfrm>
          <a:prstGeom prst="rect">
            <a:avLst/>
          </a:prstGeom>
          <a:noFill/>
          <a:ln/>
        </p:spPr>
        <p:txBody>
          <a:bodyPr wrap="square" lIns="0" tIns="0" rIns="0" bIns="0" rtlCol="0" anchor="t"/>
          <a:lstStyle/>
          <a:p>
            <a:pPr indent="0" marL="0">
              <a:buNone/>
            </a:pPr>
            <a:r>
              <a:rPr lang="en-US" sz="1300" dirty="0">
                <a:solidFill>
                  <a:srgbClr val="E9EEF6"/>
                </a:solidFill>
                <a:latin typeface="Calibri" pitchFamily="34" charset="0"/>
                <a:ea typeface="Calibri" pitchFamily="34" charset="-122"/>
                <a:cs typeface="Calibri" pitchFamily="34" charset="-120"/>
              </a:rPr>
              <a:t>Ops confirms dispatch to Kuwait Fire Force. Automation never dispatches on its own</a:t>
            </a:r>
            <a:endParaRPr lang="en-US" sz="1300" dirty="0"/>
          </a:p>
        </p:txBody>
      </p:sp>
      <p:sp>
        <p:nvSpPr>
          <p:cNvPr id="20" name="Text 15"/>
          <p:cNvSpPr txBox="1"/>
          <p:nvPr/>
        </p:nvSpPr>
        <p:spPr>
          <a:xfrm>
            <a:off x="548640" y="4206240"/>
            <a:ext cx="6949440" cy="822960"/>
          </a:xfrm>
          <a:prstGeom prst="rect">
            <a:avLst/>
          </a:prstGeom>
          <a:noFill/>
          <a:ln/>
        </p:spPr>
        <p:txBody>
          <a:bodyPr wrap="square" lIns="0" tIns="0" rIns="0" bIns="0" rtlCol="0" anchor="ctr"/>
          <a:lstStyle/>
          <a:p>
            <a:pPr indent="0" marL="0">
              <a:buNone/>
            </a:pPr>
            <a:r>
              <a:rPr lang="en-US" sz="1250" dirty="0">
                <a:solidFill>
                  <a:srgbClr val="9AA8BA"/>
                </a:solidFill>
                <a:latin typeface="Calibri" pitchFamily="34" charset="0"/>
                <a:ea typeface="Calibri" pitchFamily="34" charset="-122"/>
                <a:cs typeface="Calibri" pitchFamily="34" charset="-120"/>
              </a:rPr>
              <a:t>Then the drill continues: crew on site, LPG valve closed, all clear, and 14 audit events written to the SOC. The site runs this as a playable scenario.</a:t>
            </a:r>
            <a:endParaRPr lang="en-US" sz="1250" dirty="0"/>
          </a:p>
        </p:txBody>
      </p:sp>
      <p:pic>
        <p:nvPicPr>
          <p:cNvPr id="21" name="Image 2" descr="/home/claude/smartsouq/assets/photos/hero-03.jpg">    </p:cNvPr>
          <p:cNvPicPr>
            <a:picLocks noChangeAspect="1"/>
          </p:cNvPicPr>
          <p:nvPr/>
        </p:nvPicPr>
        <p:blipFill>
          <a:blip r:embed="rId3"/>
          <a:srcRect l="0" r="0" t="0" b="0"/>
          <a:stretch/>
        </p:blipFill>
        <p:spPr>
          <a:xfrm>
            <a:off x="548640" y="5074920"/>
            <a:ext cx="6949440" cy="1188720"/>
          </a:xfrm>
          <a:prstGeom prst="rect">
            <a:avLst/>
          </a:prstGeom>
        </p:spPr>
      </p:pic>
      <p:sp>
        <p:nvSpPr>
          <p:cNvPr id="22" name="TextBox 21"/>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548640" y="384048"/>
            <a:ext cx="5486400" cy="274320"/>
          </a:xfrm>
          <a:prstGeom prst="rect">
            <a:avLst/>
          </a:prstGeom>
          <a:noFill/>
          <a:ln/>
        </p:spPr>
        <p:txBody>
          <a:bodyPr wrap="square" lIns="0" tIns="0" rIns="0" bIns="0" rtlCol="0" anchor="ctr"/>
          <a:lstStyle/>
          <a:p>
            <a:pPr indent="0" marL="0">
              <a:buNone/>
            </a:pPr>
            <a:r>
              <a:rPr lang="en-US" sz="1100" spc="200" kern="0" dirty="0">
                <a:solidFill>
                  <a:srgbClr val="22D3EE"/>
                </a:solidFill>
                <a:latin typeface="Courier New" pitchFamily="34" charset="0"/>
                <a:ea typeface="Courier New" pitchFamily="34" charset="-122"/>
                <a:cs typeface="Courier New" pitchFamily="34" charset="-120"/>
              </a:rPr>
              <a:t>08 // ROADMAP</a:t>
            </a:r>
            <a:endParaRPr lang="en-US" sz="1100" dirty="0"/>
          </a:p>
        </p:txBody>
      </p:sp>
      <p:sp>
        <p:nvSpPr>
          <p:cNvPr id="3" name="Text 1"/>
          <p:cNvSpPr txBox="1"/>
          <p:nvPr/>
        </p:nvSpPr>
        <p:spPr>
          <a:xfrm>
            <a:off x="548640" y="640080"/>
            <a:ext cx="11064240" cy="731520"/>
          </a:xfrm>
          <a:prstGeom prst="rect">
            <a:avLst/>
          </a:prstGeom>
          <a:noFill/>
          <a:ln/>
        </p:spPr>
        <p:txBody>
          <a:bodyPr wrap="square" lIns="0" tIns="0" rIns="0" bIns="0" rtlCol="0" anchor="ctr"/>
          <a:lstStyle/>
          <a:p>
            <a:pPr indent="0" marL="0">
              <a:buNone/>
            </a:pPr>
            <a:r>
              <a:rPr lang="en-US" sz="3400" b="1" dirty="0">
                <a:solidFill>
                  <a:srgbClr val="E9EEF6"/>
                </a:solidFill>
                <a:latin typeface="Calibri" pitchFamily="34" charset="0"/>
                <a:ea typeface="Calibri" pitchFamily="34" charset="-122"/>
                <a:cs typeface="Calibri" pitchFamily="34" charset="-120"/>
              </a:rPr>
              <a:t>Five phases, each ending with a decision</a:t>
            </a:r>
            <a:endParaRPr lang="en-US" sz="3400" dirty="0"/>
          </a:p>
        </p:txBody>
      </p:sp>
      <p:sp>
        <p:nvSpPr>
          <p:cNvPr id="4" name="Text 2"/>
          <p:cNvSpPr txBox="1"/>
          <p:nvPr/>
        </p:nvSpPr>
        <p:spPr>
          <a:xfrm>
            <a:off x="548640" y="6419088"/>
            <a:ext cx="7315200" cy="274320"/>
          </a:xfrm>
          <a:prstGeom prst="rect">
            <a:avLst/>
          </a:prstGeom>
          <a:noFill/>
          <a:ln/>
        </p:spPr>
        <p:txBody>
          <a:bodyPr wrap="square" lIns="0" tIns="0" rIns="0" bIns="0" rtlCol="0" anchor="ctr"/>
          <a:lstStyle/>
          <a:p>
            <a:pPr indent="0" marL="0">
              <a:buNone/>
            </a:pPr>
            <a:r>
              <a:rPr lang="en-US" sz="900" dirty="0">
                <a:solidFill>
                  <a:srgbClr val="9AA8BA"/>
                </a:solidFill>
                <a:latin typeface="Courier New" pitchFamily="34" charset="0"/>
                <a:ea typeface="Courier New" pitchFamily="34" charset="-122"/>
                <a:cs typeface="Courier New" pitchFamily="34" charset="-120"/>
              </a:rPr>
              <a:t>Smart Souq Al-Mubarakiya  ·  a vision by Ali AlEnezi</a:t>
            </a:r>
            <a:endParaRPr lang="en-US"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1097280" y="2514600"/>
            <a:ext cx="9966960" cy="0"/>
          </a:xfrm>
          <a:prstGeom prst="line">
            <a:avLst/>
          </a:prstGeom>
          <a:noFill/>
          <a:ln w="25400">
            <a:solidFill>
              <a:srgbClr val="2B3A54"/>
            </a:solidFill>
            <a:prstDash val="solid"/>
          </a:ln>
        </p:spPr>
        <p:txBody>
          <a:bodyPr/>
          <a:p/>
        </p:txBody>
      </p:sp>
      <p:sp>
        <p:nvSpPr>
          <p:cNvPr id="8" name="Shape 4"/>
          <p:cNvSpPr/>
          <p:nvPr/>
        </p:nvSpPr>
        <p:spPr>
          <a:xfrm>
            <a:off x="1234440" y="2194560"/>
            <a:ext cx="640080" cy="640080"/>
          </a:xfrm>
          <a:prstGeom prst="ellipse">
            <a:avLst/>
          </a:prstGeom>
          <a:solidFill>
            <a:srgbClr val="121B29"/>
          </a:solidFill>
          <a:ln w="25400">
            <a:solidFill>
              <a:srgbClr val="22D3EE"/>
            </a:solidFill>
            <a:prstDash val="solid"/>
          </a:ln>
        </p:spPr>
        <p:txBody>
          <a:bodyPr/>
          <a:p/>
        </p:txBody>
      </p:sp>
      <p:sp>
        <p:nvSpPr>
          <p:cNvPr id="9" name="Text 5"/>
          <p:cNvSpPr txBox="1"/>
          <p:nvPr/>
        </p:nvSpPr>
        <p:spPr>
          <a:xfrm>
            <a:off x="1234440" y="2194560"/>
            <a:ext cx="640080" cy="640080"/>
          </a:xfrm>
          <a:prstGeom prst="rect">
            <a:avLst/>
          </a:prstGeom>
          <a:noFill/>
          <a:ln/>
        </p:spPr>
        <p:txBody>
          <a:bodyPr wrap="square" lIns="0" tIns="0" rIns="0" bIns="0" rtlCol="0" anchor="ctr"/>
          <a:lstStyle/>
          <a:p>
            <a:pPr algn="ctr" indent="0" marL="0">
              <a:buNone/>
            </a:pPr>
            <a:r>
              <a:rPr lang="en-US" sz="1800" b="1" dirty="0">
                <a:solidFill>
                  <a:srgbClr val="E9EEF6"/>
                </a:solidFill>
                <a:latin typeface="Courier New" pitchFamily="34" charset="0"/>
                <a:ea typeface="Courier New" pitchFamily="34" charset="-122"/>
                <a:cs typeface="Courier New" pitchFamily="34" charset="-120"/>
              </a:rPr>
              <a:t>0</a:t>
            </a:r>
            <a:endParaRPr lang="en-US" sz="1800" dirty="0"/>
          </a:p>
        </p:txBody>
      </p:sp>
      <p:sp>
        <p:nvSpPr>
          <p:cNvPr id="10" name="Text 6"/>
          <p:cNvSpPr txBox="1"/>
          <p:nvPr/>
        </p:nvSpPr>
        <p:spPr>
          <a:xfrm>
            <a:off x="548640" y="2971800"/>
            <a:ext cx="2011680" cy="502920"/>
          </a:xfrm>
          <a:prstGeom prst="rect">
            <a:avLst/>
          </a:prstGeom>
          <a:noFill/>
          <a:ln/>
        </p:spPr>
        <p:txBody>
          <a:bodyPr wrap="square" lIns="0" tIns="0" rIns="0" bIns="0" rtlCol="0" anchor="ctr"/>
          <a:lstStyle/>
          <a:p>
            <a:pPr algn="ctr" indent="0" marL="0">
              <a:buNone/>
            </a:pPr>
            <a:r>
              <a:rPr lang="en-US" sz="1400" b="1" dirty="0">
                <a:solidFill>
                  <a:srgbClr val="E9EEF6"/>
                </a:solidFill>
                <a:latin typeface="Calibri" pitchFamily="34" charset="0"/>
                <a:ea typeface="Calibri" pitchFamily="34" charset="-122"/>
                <a:cs typeface="Calibri" pitchFamily="34" charset="-120"/>
              </a:rPr>
              <a:t>Discover and govern</a:t>
            </a:r>
            <a:endParaRPr lang="en-US" sz="1400" dirty="0"/>
          </a:p>
        </p:txBody>
      </p:sp>
      <p:sp>
        <p:nvSpPr>
          <p:cNvPr id="11" name="Text 7"/>
          <p:cNvSpPr txBox="1"/>
          <p:nvPr/>
        </p:nvSpPr>
        <p:spPr>
          <a:xfrm>
            <a:off x="548640" y="3474720"/>
            <a:ext cx="2011680" cy="320040"/>
          </a:xfrm>
          <a:prstGeom prst="rect">
            <a:avLst/>
          </a:prstGeom>
          <a:noFill/>
          <a:ln/>
        </p:spPr>
        <p:txBody>
          <a:bodyPr wrap="square" lIns="0" tIns="0" rIns="0" bIns="0" rtlCol="0" anchor="ctr"/>
          <a:lstStyle/>
          <a:p>
            <a:pPr algn="ctr" indent="0" marL="0">
              <a:buNone/>
            </a:pPr>
            <a:r>
              <a:rPr lang="en-US" sz="1050" dirty="0">
                <a:solidFill>
                  <a:srgbClr val="22D3EE"/>
                </a:solidFill>
                <a:latin typeface="Courier New" pitchFamily="34" charset="0"/>
                <a:ea typeface="Courier New" pitchFamily="34" charset="-122"/>
                <a:cs typeface="Courier New" pitchFamily="34" charset="-120"/>
              </a:rPr>
              <a:t>6 to 8 weeks</a:t>
            </a:r>
            <a:endParaRPr lang="en-US" sz="1050" dirty="0"/>
          </a:p>
        </p:txBody>
      </p:sp>
      <p:sp>
        <p:nvSpPr>
          <p:cNvPr id="12" name="Text 8"/>
          <p:cNvSpPr txBox="1"/>
          <p:nvPr/>
        </p:nvSpPr>
        <p:spPr>
          <a:xfrm>
            <a:off x="548640" y="3840480"/>
            <a:ext cx="2011680" cy="731520"/>
          </a:xfrm>
          <a:prstGeom prst="rect">
            <a:avLst/>
          </a:prstGeom>
          <a:noFill/>
          <a:ln/>
        </p:spPr>
        <p:txBody>
          <a:bodyPr wrap="square" lIns="0" tIns="0" rIns="0" bIns="0" rtlCol="0" anchor="t"/>
          <a:lstStyle/>
          <a:p>
            <a:pPr algn="ctr" indent="0" marL="0">
              <a:buNone/>
            </a:pPr>
            <a:r>
              <a:rPr lang="en-US" sz="1100" dirty="0">
                <a:solidFill>
                  <a:srgbClr val="9AA8BA"/>
                </a:solidFill>
                <a:latin typeface="Calibri" pitchFamily="34" charset="0"/>
                <a:ea typeface="Calibri" pitchFamily="34" charset="-122"/>
                <a:cs typeface="Calibri" pitchFamily="34" charset="-120"/>
              </a:rPr>
              <a:t>gate: heritage and privacy approvals</a:t>
            </a:r>
            <a:endParaRPr lang="en-US" sz="1100" dirty="0"/>
          </a:p>
        </p:txBody>
      </p:sp>
      <p:sp>
        <p:nvSpPr>
          <p:cNvPr id="13" name="Shape 9"/>
          <p:cNvSpPr/>
          <p:nvPr/>
        </p:nvSpPr>
        <p:spPr>
          <a:xfrm>
            <a:off x="3474720" y="2194560"/>
            <a:ext cx="640080" cy="640080"/>
          </a:xfrm>
          <a:prstGeom prst="ellipse">
            <a:avLst/>
          </a:prstGeom>
          <a:solidFill>
            <a:srgbClr val="22D3EE"/>
          </a:solidFill>
          <a:ln w="25400">
            <a:solidFill>
              <a:srgbClr val="22D3EE"/>
            </a:solidFill>
            <a:prstDash val="solid"/>
          </a:ln>
        </p:spPr>
        <p:txBody>
          <a:bodyPr/>
          <a:p/>
        </p:txBody>
      </p:sp>
      <p:sp>
        <p:nvSpPr>
          <p:cNvPr id="14" name="Text 10"/>
          <p:cNvSpPr txBox="1"/>
          <p:nvPr/>
        </p:nvSpPr>
        <p:spPr>
          <a:xfrm>
            <a:off x="3474720" y="2194560"/>
            <a:ext cx="640080" cy="640080"/>
          </a:xfrm>
          <a:prstGeom prst="rect">
            <a:avLst/>
          </a:prstGeom>
          <a:noFill/>
          <a:ln/>
        </p:spPr>
        <p:txBody>
          <a:bodyPr wrap="square" lIns="0" tIns="0" rIns="0" bIns="0" rtlCol="0" anchor="ctr"/>
          <a:lstStyle/>
          <a:p>
            <a:pPr algn="ctr" indent="0" marL="0">
              <a:buNone/>
            </a:pPr>
            <a:r>
              <a:rPr lang="en-US" sz="1800" b="1" dirty="0">
                <a:solidFill>
                  <a:srgbClr val="03161C"/>
                </a:solidFill>
                <a:latin typeface="Courier New" pitchFamily="34" charset="0"/>
                <a:ea typeface="Courier New" pitchFamily="34" charset="-122"/>
                <a:cs typeface="Courier New" pitchFamily="34" charset="-120"/>
              </a:rPr>
              <a:t>1</a:t>
            </a:r>
            <a:endParaRPr lang="en-US" sz="1800" dirty="0"/>
          </a:p>
        </p:txBody>
      </p:sp>
      <p:sp>
        <p:nvSpPr>
          <p:cNvPr id="15" name="Text 11"/>
          <p:cNvSpPr txBox="1"/>
          <p:nvPr/>
        </p:nvSpPr>
        <p:spPr>
          <a:xfrm>
            <a:off x="2788920" y="2971800"/>
            <a:ext cx="2011680" cy="502920"/>
          </a:xfrm>
          <a:prstGeom prst="rect">
            <a:avLst/>
          </a:prstGeom>
          <a:noFill/>
          <a:ln/>
        </p:spPr>
        <p:txBody>
          <a:bodyPr wrap="square" lIns="0" tIns="0" rIns="0" bIns="0" rtlCol="0" anchor="ctr"/>
          <a:lstStyle/>
          <a:p>
            <a:pPr algn="ctr" indent="0" marL="0">
              <a:buNone/>
            </a:pPr>
            <a:r>
              <a:rPr lang="en-US" sz="1400" b="1" dirty="0">
                <a:solidFill>
                  <a:srgbClr val="E9EEF6"/>
                </a:solidFill>
                <a:latin typeface="Calibri" pitchFamily="34" charset="0"/>
                <a:ea typeface="Calibri" pitchFamily="34" charset="-122"/>
                <a:cs typeface="Calibri" pitchFamily="34" charset="-120"/>
              </a:rPr>
              <a:t>Pilot one zone</a:t>
            </a:r>
            <a:endParaRPr lang="en-US" sz="1400" dirty="0"/>
          </a:p>
        </p:txBody>
      </p:sp>
      <p:sp>
        <p:nvSpPr>
          <p:cNvPr id="16" name="Text 12"/>
          <p:cNvSpPr txBox="1"/>
          <p:nvPr/>
        </p:nvSpPr>
        <p:spPr>
          <a:xfrm>
            <a:off x="2788920" y="3474720"/>
            <a:ext cx="2011680" cy="320040"/>
          </a:xfrm>
          <a:prstGeom prst="rect">
            <a:avLst/>
          </a:prstGeom>
          <a:noFill/>
          <a:ln/>
        </p:spPr>
        <p:txBody>
          <a:bodyPr wrap="square" lIns="0" tIns="0" rIns="0" bIns="0" rtlCol="0" anchor="ctr"/>
          <a:lstStyle/>
          <a:p>
            <a:pPr algn="ctr" indent="0" marL="0">
              <a:buNone/>
            </a:pPr>
            <a:r>
              <a:rPr lang="en-US" sz="1050" dirty="0">
                <a:solidFill>
                  <a:srgbClr val="22D3EE"/>
                </a:solidFill>
                <a:latin typeface="Courier New" pitchFamily="34" charset="0"/>
                <a:ea typeface="Courier New" pitchFamily="34" charset="-122"/>
                <a:cs typeface="Courier New" pitchFamily="34" charset="-120"/>
              </a:rPr>
              <a:t>3 to 4 months</a:t>
            </a:r>
            <a:endParaRPr lang="en-US" sz="1050" dirty="0"/>
          </a:p>
        </p:txBody>
      </p:sp>
      <p:sp>
        <p:nvSpPr>
          <p:cNvPr id="17" name="Text 13"/>
          <p:cNvSpPr txBox="1"/>
          <p:nvPr/>
        </p:nvSpPr>
        <p:spPr>
          <a:xfrm>
            <a:off x="2788920" y="3840480"/>
            <a:ext cx="2011680" cy="731520"/>
          </a:xfrm>
          <a:prstGeom prst="rect">
            <a:avLst/>
          </a:prstGeom>
          <a:noFill/>
          <a:ln/>
        </p:spPr>
        <p:txBody>
          <a:bodyPr wrap="square" lIns="0" tIns="0" rIns="0" bIns="0" rtlCol="0" anchor="t"/>
          <a:lstStyle/>
          <a:p>
            <a:pPr algn="ctr" indent="0" marL="0">
              <a:buNone/>
            </a:pPr>
            <a:r>
              <a:rPr lang="en-US" sz="1100" dirty="0">
                <a:solidFill>
                  <a:srgbClr val="9AA8BA"/>
                </a:solidFill>
                <a:latin typeface="Calibri" pitchFamily="34" charset="0"/>
                <a:ea typeface="Calibri" pitchFamily="34" charset="-122"/>
                <a:cs typeface="Calibri" pitchFamily="34" charset="-120"/>
              </a:rPr>
              <a:t>gate: review with merchants and Kuwait Fire Force</a:t>
            </a:r>
            <a:endParaRPr lang="en-US" sz="1100" dirty="0"/>
          </a:p>
        </p:txBody>
      </p:sp>
      <p:sp>
        <p:nvSpPr>
          <p:cNvPr id="18" name="Shape 14"/>
          <p:cNvSpPr/>
          <p:nvPr/>
        </p:nvSpPr>
        <p:spPr>
          <a:xfrm>
            <a:off x="5715000" y="2194560"/>
            <a:ext cx="640080" cy="640080"/>
          </a:xfrm>
          <a:prstGeom prst="ellipse">
            <a:avLst/>
          </a:prstGeom>
          <a:solidFill>
            <a:srgbClr val="121B29"/>
          </a:solidFill>
          <a:ln w="25400">
            <a:solidFill>
              <a:srgbClr val="22D3EE"/>
            </a:solidFill>
            <a:prstDash val="solid"/>
          </a:ln>
        </p:spPr>
        <p:txBody>
          <a:bodyPr/>
          <a:p/>
        </p:txBody>
      </p:sp>
      <p:sp>
        <p:nvSpPr>
          <p:cNvPr id="19" name="Text 15"/>
          <p:cNvSpPr txBox="1"/>
          <p:nvPr/>
        </p:nvSpPr>
        <p:spPr>
          <a:xfrm>
            <a:off x="5715000" y="2194560"/>
            <a:ext cx="640080" cy="640080"/>
          </a:xfrm>
          <a:prstGeom prst="rect">
            <a:avLst/>
          </a:prstGeom>
          <a:noFill/>
          <a:ln/>
        </p:spPr>
        <p:txBody>
          <a:bodyPr wrap="square" lIns="0" tIns="0" rIns="0" bIns="0" rtlCol="0" anchor="ctr"/>
          <a:lstStyle/>
          <a:p>
            <a:pPr algn="ctr" indent="0" marL="0">
              <a:buNone/>
            </a:pPr>
            <a:r>
              <a:rPr lang="en-US" sz="1800" b="1" dirty="0">
                <a:solidFill>
                  <a:srgbClr val="E9EEF6"/>
                </a:solidFill>
                <a:latin typeface="Courier New" pitchFamily="34" charset="0"/>
                <a:ea typeface="Courier New" pitchFamily="34" charset="-122"/>
                <a:cs typeface="Courier New" pitchFamily="34" charset="-120"/>
              </a:rPr>
              <a:t>2</a:t>
            </a:r>
            <a:endParaRPr lang="en-US" sz="1800" dirty="0"/>
          </a:p>
        </p:txBody>
      </p:sp>
      <p:sp>
        <p:nvSpPr>
          <p:cNvPr id="20" name="Text 16"/>
          <p:cNvSpPr txBox="1"/>
          <p:nvPr/>
        </p:nvSpPr>
        <p:spPr>
          <a:xfrm>
            <a:off x="5029200" y="2971800"/>
            <a:ext cx="2011680" cy="502920"/>
          </a:xfrm>
          <a:prstGeom prst="rect">
            <a:avLst/>
          </a:prstGeom>
          <a:noFill/>
          <a:ln/>
        </p:spPr>
        <p:txBody>
          <a:bodyPr wrap="square" lIns="0" tIns="0" rIns="0" bIns="0" rtlCol="0" anchor="ctr"/>
          <a:lstStyle/>
          <a:p>
            <a:pPr algn="ctr" indent="0" marL="0">
              <a:buNone/>
            </a:pPr>
            <a:r>
              <a:rPr lang="en-US" sz="1400" b="1" dirty="0">
                <a:solidFill>
                  <a:srgbClr val="E9EEF6"/>
                </a:solidFill>
                <a:latin typeface="Calibri" pitchFamily="34" charset="0"/>
                <a:ea typeface="Calibri" pitchFamily="34" charset="-122"/>
                <a:cs typeface="Calibri" pitchFamily="34" charset="-120"/>
              </a:rPr>
              <a:t>Scale the souq</a:t>
            </a:r>
            <a:endParaRPr lang="en-US" sz="1400" dirty="0"/>
          </a:p>
        </p:txBody>
      </p:sp>
      <p:sp>
        <p:nvSpPr>
          <p:cNvPr id="21" name="Text 17"/>
          <p:cNvSpPr txBox="1"/>
          <p:nvPr/>
        </p:nvSpPr>
        <p:spPr>
          <a:xfrm>
            <a:off x="5029200" y="3474720"/>
            <a:ext cx="2011680" cy="320040"/>
          </a:xfrm>
          <a:prstGeom prst="rect">
            <a:avLst/>
          </a:prstGeom>
          <a:noFill/>
          <a:ln/>
        </p:spPr>
        <p:txBody>
          <a:bodyPr wrap="square" lIns="0" tIns="0" rIns="0" bIns="0" rtlCol="0" anchor="ctr"/>
          <a:lstStyle/>
          <a:p>
            <a:pPr algn="ctr" indent="0" marL="0">
              <a:buNone/>
            </a:pPr>
            <a:r>
              <a:rPr lang="en-US" sz="1050" dirty="0">
                <a:solidFill>
                  <a:srgbClr val="22D3EE"/>
                </a:solidFill>
                <a:latin typeface="Courier New" pitchFamily="34" charset="0"/>
                <a:ea typeface="Courier New" pitchFamily="34" charset="-122"/>
                <a:cs typeface="Courier New" pitchFamily="34" charset="-120"/>
              </a:rPr>
              <a:t>6 to 9 months</a:t>
            </a:r>
            <a:endParaRPr lang="en-US" sz="1050" dirty="0"/>
          </a:p>
        </p:txBody>
      </p:sp>
      <p:sp>
        <p:nvSpPr>
          <p:cNvPr id="22" name="Text 18"/>
          <p:cNvSpPr txBox="1"/>
          <p:nvPr/>
        </p:nvSpPr>
        <p:spPr>
          <a:xfrm>
            <a:off x="5029200" y="3840480"/>
            <a:ext cx="2011680" cy="731520"/>
          </a:xfrm>
          <a:prstGeom prst="rect">
            <a:avLst/>
          </a:prstGeom>
          <a:noFill/>
          <a:ln/>
        </p:spPr>
        <p:txBody>
          <a:bodyPr wrap="square" lIns="0" tIns="0" rIns="0" bIns="0" rtlCol="0" anchor="t"/>
          <a:lstStyle/>
          <a:p>
            <a:pPr algn="ctr" indent="0" marL="0">
              <a:buNone/>
            </a:pPr>
            <a:r>
              <a:rPr lang="en-US" sz="1100" dirty="0">
                <a:solidFill>
                  <a:srgbClr val="9AA8BA"/>
                </a:solidFill>
                <a:latin typeface="Calibri" pitchFamily="34" charset="0"/>
                <a:ea typeface="Calibri" pitchFamily="34" charset="-122"/>
                <a:cs typeface="Calibri" pitchFamily="34" charset="-120"/>
              </a:rPr>
              <a:t>gate: independent security assessment</a:t>
            </a:r>
            <a:endParaRPr lang="en-US" sz="1100" dirty="0"/>
          </a:p>
        </p:txBody>
      </p:sp>
      <p:sp>
        <p:nvSpPr>
          <p:cNvPr id="23" name="Shape 19"/>
          <p:cNvSpPr/>
          <p:nvPr/>
        </p:nvSpPr>
        <p:spPr>
          <a:xfrm>
            <a:off x="7955280" y="2194560"/>
            <a:ext cx="640080" cy="640080"/>
          </a:xfrm>
          <a:prstGeom prst="ellipse">
            <a:avLst/>
          </a:prstGeom>
          <a:solidFill>
            <a:srgbClr val="121B29"/>
          </a:solidFill>
          <a:ln w="25400">
            <a:solidFill>
              <a:srgbClr val="22D3EE"/>
            </a:solidFill>
            <a:prstDash val="solid"/>
          </a:ln>
        </p:spPr>
        <p:txBody>
          <a:bodyPr/>
          <a:p/>
        </p:txBody>
      </p:sp>
      <p:sp>
        <p:nvSpPr>
          <p:cNvPr id="24" name="Text 20"/>
          <p:cNvSpPr txBox="1"/>
          <p:nvPr/>
        </p:nvSpPr>
        <p:spPr>
          <a:xfrm>
            <a:off x="7955280" y="2194560"/>
            <a:ext cx="640080" cy="640080"/>
          </a:xfrm>
          <a:prstGeom prst="rect">
            <a:avLst/>
          </a:prstGeom>
          <a:noFill/>
          <a:ln/>
        </p:spPr>
        <p:txBody>
          <a:bodyPr wrap="square" lIns="0" tIns="0" rIns="0" bIns="0" rtlCol="0" anchor="ctr"/>
          <a:lstStyle/>
          <a:p>
            <a:pPr algn="ctr" indent="0" marL="0">
              <a:buNone/>
            </a:pPr>
            <a:r>
              <a:rPr lang="en-US" sz="1800" b="1" dirty="0">
                <a:solidFill>
                  <a:srgbClr val="E9EEF6"/>
                </a:solidFill>
                <a:latin typeface="Courier New" pitchFamily="34" charset="0"/>
                <a:ea typeface="Courier New" pitchFamily="34" charset="-122"/>
                <a:cs typeface="Courier New" pitchFamily="34" charset="-120"/>
              </a:rPr>
              <a:t>3</a:t>
            </a:r>
            <a:endParaRPr lang="en-US" sz="1800" dirty="0"/>
          </a:p>
        </p:txBody>
      </p:sp>
      <p:sp>
        <p:nvSpPr>
          <p:cNvPr id="25" name="Text 21"/>
          <p:cNvSpPr txBox="1"/>
          <p:nvPr/>
        </p:nvSpPr>
        <p:spPr>
          <a:xfrm>
            <a:off x="7269480" y="2971800"/>
            <a:ext cx="2011680" cy="502920"/>
          </a:xfrm>
          <a:prstGeom prst="rect">
            <a:avLst/>
          </a:prstGeom>
          <a:noFill/>
          <a:ln/>
        </p:spPr>
        <p:txBody>
          <a:bodyPr wrap="square" lIns="0" tIns="0" rIns="0" bIns="0" rtlCol="0" anchor="ctr"/>
          <a:lstStyle/>
          <a:p>
            <a:pPr algn="ctr" indent="0" marL="0">
              <a:buNone/>
            </a:pPr>
            <a:r>
              <a:rPr lang="en-US" sz="1400" b="1" dirty="0">
                <a:solidFill>
                  <a:srgbClr val="E9EEF6"/>
                </a:solidFill>
                <a:latin typeface="Calibri" pitchFamily="34" charset="0"/>
                <a:ea typeface="Calibri" pitchFamily="34" charset="-122"/>
                <a:cs typeface="Calibri" pitchFamily="34" charset="-120"/>
              </a:rPr>
              <a:t>Intelligence and services</a:t>
            </a:r>
            <a:endParaRPr lang="en-US" sz="1400" dirty="0"/>
          </a:p>
        </p:txBody>
      </p:sp>
      <p:sp>
        <p:nvSpPr>
          <p:cNvPr id="26" name="Text 22"/>
          <p:cNvSpPr txBox="1"/>
          <p:nvPr/>
        </p:nvSpPr>
        <p:spPr>
          <a:xfrm>
            <a:off x="7269480" y="3474720"/>
            <a:ext cx="2011680" cy="320040"/>
          </a:xfrm>
          <a:prstGeom prst="rect">
            <a:avLst/>
          </a:prstGeom>
          <a:noFill/>
          <a:ln/>
        </p:spPr>
        <p:txBody>
          <a:bodyPr wrap="square" lIns="0" tIns="0" rIns="0" bIns="0" rtlCol="0" anchor="ctr"/>
          <a:lstStyle/>
          <a:p>
            <a:pPr algn="ctr" indent="0" marL="0">
              <a:buNone/>
            </a:pPr>
            <a:r>
              <a:rPr lang="en-US" sz="1050" dirty="0">
                <a:solidFill>
                  <a:srgbClr val="22D3EE"/>
                </a:solidFill>
                <a:latin typeface="Courier New" pitchFamily="34" charset="0"/>
                <a:ea typeface="Courier New" pitchFamily="34" charset="-122"/>
                <a:cs typeface="Courier New" pitchFamily="34" charset="-120"/>
              </a:rPr>
              <a:t>about 6 months</a:t>
            </a:r>
            <a:endParaRPr lang="en-US" sz="1050" dirty="0"/>
          </a:p>
        </p:txBody>
      </p:sp>
      <p:sp>
        <p:nvSpPr>
          <p:cNvPr id="27" name="Text 23"/>
          <p:cNvSpPr txBox="1"/>
          <p:nvPr/>
        </p:nvSpPr>
        <p:spPr>
          <a:xfrm>
            <a:off x="7269480" y="3840480"/>
            <a:ext cx="2011680" cy="731520"/>
          </a:xfrm>
          <a:prstGeom prst="rect">
            <a:avLst/>
          </a:prstGeom>
          <a:noFill/>
          <a:ln/>
        </p:spPr>
        <p:txBody>
          <a:bodyPr wrap="square" lIns="0" tIns="0" rIns="0" bIns="0" rtlCol="0" anchor="t"/>
          <a:lstStyle/>
          <a:p>
            <a:pPr algn="ctr" indent="0" marL="0">
              <a:buNone/>
            </a:pPr>
            <a:r>
              <a:rPr lang="en-US" sz="1100" dirty="0">
                <a:solidFill>
                  <a:srgbClr val="9AA8BA"/>
                </a:solidFill>
                <a:latin typeface="Calibri" pitchFamily="34" charset="0"/>
                <a:ea typeface="Calibri" pitchFamily="34" charset="-122"/>
                <a:cs typeface="Calibri" pitchFamily="34" charset="-120"/>
              </a:rPr>
              <a:t>gate: privacy review per data product</a:t>
            </a:r>
            <a:endParaRPr lang="en-US" sz="1100" dirty="0"/>
          </a:p>
        </p:txBody>
      </p:sp>
      <p:sp>
        <p:nvSpPr>
          <p:cNvPr id="28" name="Shape 24"/>
          <p:cNvSpPr/>
          <p:nvPr/>
        </p:nvSpPr>
        <p:spPr>
          <a:xfrm>
            <a:off x="10195560" y="2194560"/>
            <a:ext cx="640080" cy="640080"/>
          </a:xfrm>
          <a:prstGeom prst="ellipse">
            <a:avLst/>
          </a:prstGeom>
          <a:solidFill>
            <a:srgbClr val="121B29"/>
          </a:solidFill>
          <a:ln w="25400">
            <a:solidFill>
              <a:srgbClr val="22D3EE"/>
            </a:solidFill>
            <a:prstDash val="solid"/>
          </a:ln>
        </p:spPr>
        <p:txBody>
          <a:bodyPr/>
          <a:p/>
        </p:txBody>
      </p:sp>
      <p:sp>
        <p:nvSpPr>
          <p:cNvPr id="29" name="Text 25"/>
          <p:cNvSpPr txBox="1"/>
          <p:nvPr/>
        </p:nvSpPr>
        <p:spPr>
          <a:xfrm>
            <a:off x="10195560" y="2194560"/>
            <a:ext cx="640080" cy="640080"/>
          </a:xfrm>
          <a:prstGeom prst="rect">
            <a:avLst/>
          </a:prstGeom>
          <a:noFill/>
          <a:ln/>
        </p:spPr>
        <p:txBody>
          <a:bodyPr wrap="square" lIns="0" tIns="0" rIns="0" bIns="0" rtlCol="0" anchor="ctr"/>
          <a:lstStyle/>
          <a:p>
            <a:pPr algn="ctr" indent="0" marL="0">
              <a:buNone/>
            </a:pPr>
            <a:r>
              <a:rPr lang="en-US" sz="1800" b="1" dirty="0">
                <a:solidFill>
                  <a:srgbClr val="E9EEF6"/>
                </a:solidFill>
                <a:latin typeface="Courier New" pitchFamily="34" charset="0"/>
                <a:ea typeface="Courier New" pitchFamily="34" charset="-122"/>
                <a:cs typeface="Courier New" pitchFamily="34" charset="-120"/>
              </a:rPr>
              <a:t>4</a:t>
            </a:r>
            <a:endParaRPr lang="en-US" sz="1800" dirty="0"/>
          </a:p>
        </p:txBody>
      </p:sp>
      <p:sp>
        <p:nvSpPr>
          <p:cNvPr id="30" name="Text 26"/>
          <p:cNvSpPr txBox="1"/>
          <p:nvPr/>
        </p:nvSpPr>
        <p:spPr>
          <a:xfrm>
            <a:off x="9509760" y="2971800"/>
            <a:ext cx="2011680" cy="502920"/>
          </a:xfrm>
          <a:prstGeom prst="rect">
            <a:avLst/>
          </a:prstGeom>
          <a:noFill/>
          <a:ln/>
        </p:spPr>
        <p:txBody>
          <a:bodyPr wrap="square" lIns="0" tIns="0" rIns="0" bIns="0" rtlCol="0" anchor="ctr"/>
          <a:lstStyle/>
          <a:p>
            <a:pPr algn="ctr" indent="0" marL="0">
              <a:buNone/>
            </a:pPr>
            <a:r>
              <a:rPr lang="en-US" sz="1400" b="1" dirty="0">
                <a:solidFill>
                  <a:srgbClr val="E9EEF6"/>
                </a:solidFill>
                <a:latin typeface="Calibri" pitchFamily="34" charset="0"/>
                <a:ea typeface="Calibri" pitchFamily="34" charset="-122"/>
                <a:cs typeface="Calibri" pitchFamily="34" charset="-120"/>
              </a:rPr>
              <a:t>Operate and replicate</a:t>
            </a:r>
            <a:endParaRPr lang="en-US" sz="1400" dirty="0"/>
          </a:p>
        </p:txBody>
      </p:sp>
      <p:sp>
        <p:nvSpPr>
          <p:cNvPr id="31" name="Text 27"/>
          <p:cNvSpPr txBox="1"/>
          <p:nvPr/>
        </p:nvSpPr>
        <p:spPr>
          <a:xfrm>
            <a:off x="9509760" y="3474720"/>
            <a:ext cx="2011680" cy="320040"/>
          </a:xfrm>
          <a:prstGeom prst="rect">
            <a:avLst/>
          </a:prstGeom>
          <a:noFill/>
          <a:ln/>
        </p:spPr>
        <p:txBody>
          <a:bodyPr wrap="square" lIns="0" tIns="0" rIns="0" bIns="0" rtlCol="0" anchor="ctr"/>
          <a:lstStyle/>
          <a:p>
            <a:pPr algn="ctr" indent="0" marL="0">
              <a:buNone/>
            </a:pPr>
            <a:r>
              <a:rPr lang="en-US" sz="1050" dirty="0">
                <a:solidFill>
                  <a:srgbClr val="22D3EE"/>
                </a:solidFill>
                <a:latin typeface="Courier New" pitchFamily="34" charset="0"/>
                <a:ea typeface="Courier New" pitchFamily="34" charset="-122"/>
                <a:cs typeface="Courier New" pitchFamily="34" charset="-120"/>
              </a:rPr>
              <a:t>ongoing</a:t>
            </a:r>
            <a:endParaRPr lang="en-US" sz="1050" dirty="0"/>
          </a:p>
        </p:txBody>
      </p:sp>
      <p:sp>
        <p:nvSpPr>
          <p:cNvPr id="32" name="Text 28"/>
          <p:cNvSpPr txBox="1"/>
          <p:nvPr/>
        </p:nvSpPr>
        <p:spPr>
          <a:xfrm>
            <a:off x="9509760" y="3840480"/>
            <a:ext cx="2011680" cy="731520"/>
          </a:xfrm>
          <a:prstGeom prst="rect">
            <a:avLst/>
          </a:prstGeom>
          <a:noFill/>
          <a:ln/>
        </p:spPr>
        <p:txBody>
          <a:bodyPr wrap="square" lIns="0" tIns="0" rIns="0" bIns="0" rtlCol="0" anchor="t"/>
          <a:lstStyle/>
          <a:p>
            <a:pPr algn="ctr" indent="0" marL="0">
              <a:buNone/>
            </a:pPr>
            <a:r>
              <a:rPr lang="en-US" sz="1100" dirty="0">
                <a:solidFill>
                  <a:srgbClr val="9AA8BA"/>
                </a:solidFill>
                <a:latin typeface="Calibri" pitchFamily="34" charset="0"/>
                <a:ea typeface="Calibri" pitchFamily="34" charset="-122"/>
                <a:cs typeface="Calibri" pitchFamily="34" charset="-120"/>
              </a:rPr>
              <a:t>gate: yearly review</a:t>
            </a:r>
            <a:endParaRPr lang="en-US" sz="1100" dirty="0"/>
          </a:p>
        </p:txBody>
      </p:sp>
      <p:sp>
        <p:nvSpPr>
          <p:cNvPr id="33" name="Text 29"/>
          <p:cNvSpPr txBox="1"/>
          <p:nvPr/>
        </p:nvSpPr>
        <p:spPr>
          <a:xfrm>
            <a:off x="548640" y="4892040"/>
            <a:ext cx="11064240" cy="640080"/>
          </a:xfrm>
          <a:prstGeom prst="rect">
            <a:avLst/>
          </a:prstGeom>
          <a:noFill/>
          <a:ln/>
        </p:spPr>
        <p:txBody>
          <a:bodyPr wrap="square" lIns="0" tIns="0" rIns="0" bIns="0" rtlCol="0" anchor="ctr"/>
          <a:lstStyle/>
          <a:p>
            <a:pPr indent="0" marL="0">
              <a:buNone/>
            </a:pPr>
            <a:r>
              <a:rPr lang="en-US" sz="1300" dirty="0">
                <a:solidFill>
                  <a:srgbClr val="E9EEF6"/>
                </a:solidFill>
                <a:latin typeface="Calibri" pitchFamily="34" charset="0"/>
                <a:ea typeface="Calibri" pitchFamily="34" charset="-122"/>
                <a:cs typeface="Calibri" pitchFamily="34" charset="-120"/>
              </a:rPr>
              <a:t>Phase 1, the pilot: the restaurants street, Safat Square, and Gold Parking. Highest fire and crowd risk, most visible win. Two vendors per sensor class so that interchangeable is proven, not promised.</a:t>
            </a:r>
            <a:endParaRPr lang="en-US" sz="1300" dirty="0"/>
          </a:p>
        </p:txBody>
      </p:sp>
      <p:sp>
        <p:nvSpPr>
          <p:cNvPr id="34" name="Text 30"/>
          <p:cNvSpPr txBox="1"/>
          <p:nvPr/>
        </p:nvSpPr>
        <p:spPr>
          <a:xfrm>
            <a:off x="548640" y="5577840"/>
            <a:ext cx="11064240" cy="548640"/>
          </a:xfrm>
          <a:prstGeom prst="rect">
            <a:avLst/>
          </a:prstGeom>
          <a:noFill/>
          <a:ln/>
        </p:spPr>
        <p:txBody>
          <a:bodyPr wrap="square" lIns="0" tIns="0" rIns="0" bIns="0" rtlCol="0" anchor="ctr"/>
          <a:lstStyle/>
          <a:p>
            <a:pPr indent="0" marL="0">
              <a:buNone/>
            </a:pPr>
            <a:r>
              <a:rPr lang="en-US" sz="1250" dirty="0">
                <a:solidFill>
                  <a:srgbClr val="9AA8BA"/>
                </a:solidFill>
                <a:latin typeface="Calibri" pitchFamily="34" charset="0"/>
                <a:ea typeface="Calibri" pitchFamily="34" charset="-122"/>
                <a:cs typeface="Calibri" pitchFamily="34" charset="-120"/>
              </a:rPr>
              <a:t>Most of the money sits in Phase 2 civil works and integration, not in sensors. The pilot is the cheapest way to de risk everything after it.</a:t>
            </a:r>
            <a:endParaRPr lang="en-US" sz="1250" dirty="0"/>
          </a:p>
        </p:txBody>
      </p:sp>
      <p:sp>
        <p:nvSpPr>
          <p:cNvPr id="35" name="TextBox 34"/>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Souq Al-Mubarakiya, a vision</dc:title>
  <dc:subject>© 2026 Ali AlEnezi. All rights reserved. Shared to read and discuss. Site@hotmail.com · 3li.info</dc:subject>
  <dc:creator>Ali AlEnezi</dc:creator>
  <cp:lastModifiedBy>Ali AlEnezi</cp:lastModifiedBy>
  <cp:revision>1</cp:revision>
  <dcterms:created xsi:type="dcterms:W3CDTF">2026-09-05T04:10:32Z</dcterms:created>
  <dcterms:modified xsi:type="dcterms:W3CDTF">2026-09-05T04:10:32Z</dcterms:modified>
  <cp:keywords>Smart Mubarakiya, Ali AlEnezi, 3li.info</cp:keywords>
  <dc:description>Site@hotmail.com · 3li.info</dc:description>
</cp:coreProperties>
</file>