
<file path=[Content_Types].xml><?xml version="1.0" encoding="utf-8"?>
<Types xmlns="http://schemas.openxmlformats.org/package/2006/content-types">
  <Default Extension="gif" ContentType="image/gif"/>
  <Default Extension="jpg" ContentType="image/jpeg"/>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11-2.jpg" ContentType="image/jpg"/>
  <Override PartName="/ppt/media/image-11-3.jpg" ContentType="image/jpg"/>
  <Override PartName="/ppt/media/image-11-4.jpg" ContentType="image/jpg"/>
  <Override PartName="/ppt/media/image-11-5.jpg" ContentType="image/jpg"/>
  <Override PartName="/ppt/media/image-11-6.jpg" ContentType="image/jpg"/>
  <Override PartName="/ppt/media/image-2-2.jpg" ContentType="image/jpg"/>
  <Override PartName="/ppt/media/image-5-3.jpg" ContentType="image/jpg"/>
  <Override PartName="/ppt/media/image-8-3.jp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4WSz0VdkT6MC7qtjYPzAlQ==" hashData="EA2/YASjhzK2HwYLtYX+8u3PARQuSRrYED+xXV9T//QvUFR0Ktm3rZpHOzkY1RB+bQzsHSJCAp63oTKokNdaKQ=="/>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افتتح بالحلم، ووضّح أن هذه رؤية شخصية أشاركها للقراءة وجزء من تجربة تعليمية.</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أرقام لتجربة أولى من دون أسعار.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وقفة على السوق نفسه.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اختم بالحلم.</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المشهد: التراث أولًا والسلامة أولًا ثم التقنية.</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الخريطة هي سجل الأصول، وكل رقم معرّف.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الاستشعار والوحدة المحلية والمنصة والتطبيقات.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البوابات والربط وغرفة الوحدة المحلية وقناة التشغيل.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رسم المخطط وروجع بأداة حصن.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كل فئة على بروتوكول مفتوح وبمورّدين.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التشغيل المحلي والتأكيد البشري.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بوابات لا تواريخ.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jpg"/><Relationship Id="rId3" Type="http://schemas.openxmlformats.org/officeDocument/2006/relationships/image" Target="../media/image-11-3.jpg"/><Relationship Id="rId4" Type="http://schemas.openxmlformats.org/officeDocument/2006/relationships/image" Target="../media/image-11-4.jpg"/><Relationship Id="rId5" Type="http://schemas.openxmlformats.org/officeDocument/2006/relationships/image" Target="../media/image-11-5.jpg"/><Relationship Id="rId6" Type="http://schemas.openxmlformats.org/officeDocument/2006/relationships/image" Target="../media/image-11-6.jp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jpe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jp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jp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jp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A0F16">
              <a:alpha val="72000"/>
            </a:srgbClr>
          </a:solidFill>
          <a:ln w="12700">
            <a:solidFill>
              <a:srgbClr val="0A0F16">
                <a:alpha val="0"/>
              </a:srgbClr>
            </a:solidFill>
            <a:prstDash val="solid"/>
          </a:ln>
        </p:spPr>
        <p:txBody>
          <a:bodyPr/>
          <a:p/>
        </p:txBody>
      </p:sp>
      <p:sp>
        <p:nvSpPr>
          <p:cNvPr id="3" name="Text 1"/>
          <p:cNvSpPr txBox="1"/>
          <p:nvPr/>
        </p:nvSpPr>
        <p:spPr>
          <a:xfrm>
            <a:off x="2313432" y="1371600"/>
            <a:ext cx="9144000" cy="365760"/>
          </a:xfrm>
          <a:prstGeom prst="rect">
            <a:avLst/>
          </a:prstGeom>
          <a:noFill/>
          <a:ln/>
        </p:spPr>
        <p:txBody>
          <a:bodyPr wrap="square" lIns="0" tIns="0" rIns="0" bIns="0" rtlCol="0" anchor="ctr"/>
          <a:lstStyle/>
          <a:p>
            <a:pPr rtl="1" algn="r" indent="0" marL="0">
              <a:buNone/>
            </a:pPr>
            <a:r>
              <a:rPr lang="ar-KW" altLang="en-US" sz="1300" dirty="0">
                <a:solidFill>
                  <a:srgbClr val="22D3EE"/>
                </a:solidFill>
                <a:latin typeface="Arial" pitchFamily="34" charset="0"/>
                <a:ea typeface="Arial" pitchFamily="34" charset="-122"/>
                <a:cs typeface="Arial" pitchFamily="34" charset="-120"/>
              </a:rPr>
              <a:t>رؤية علي العنزي  ·  مدينة الكويت</a:t>
            </a:r>
            <a:endParaRPr lang="ar-KW" sz="1300" dirty="0"/>
          </a:p>
        </p:txBody>
      </p:sp>
      <p:sp>
        <p:nvSpPr>
          <p:cNvPr id="4" name="Text 2"/>
          <p:cNvSpPr txBox="1"/>
          <p:nvPr/>
        </p:nvSpPr>
        <p:spPr>
          <a:xfrm>
            <a:off x="941832" y="1828800"/>
            <a:ext cx="10515600" cy="1188720"/>
          </a:xfrm>
          <a:prstGeom prst="rect">
            <a:avLst/>
          </a:prstGeom>
          <a:noFill/>
          <a:ln/>
        </p:spPr>
        <p:txBody>
          <a:bodyPr wrap="square" lIns="0" tIns="0" rIns="0" bIns="0" rtlCol="0" anchor="ctr"/>
          <a:lstStyle/>
          <a:p>
            <a:pPr rtl="1" algn="r" indent="0" marL="0">
              <a:buNone/>
            </a:pPr>
            <a:r>
              <a:rPr lang="ar-KW" altLang="en-US" sz="5600" b="1" dirty="0">
                <a:solidFill>
                  <a:srgbClr val="FFFFFF"/>
                </a:solidFill>
                <a:latin typeface="Arial" pitchFamily="34" charset="0"/>
                <a:ea typeface="Arial" pitchFamily="34" charset="-122"/>
                <a:cs typeface="Arial" pitchFamily="34" charset="-120"/>
              </a:rPr>
              <a:t>سوق المباركية الذكي</a:t>
            </a:r>
            <a:endParaRPr lang="ar-KW" sz="5600" dirty="0"/>
          </a:p>
        </p:txBody>
      </p:sp>
      <p:sp>
        <p:nvSpPr>
          <p:cNvPr id="5" name="Text 3"/>
          <p:cNvSpPr txBox="1"/>
          <p:nvPr/>
        </p:nvSpPr>
        <p:spPr>
          <a:xfrm>
            <a:off x="1399032" y="3200400"/>
            <a:ext cx="10058400" cy="1463040"/>
          </a:xfrm>
          <a:prstGeom prst="rect">
            <a:avLst/>
          </a:prstGeom>
          <a:noFill/>
          <a:ln/>
        </p:spPr>
        <p:txBody>
          <a:bodyPr wrap="square" lIns="0" tIns="0" rIns="0" bIns="0" rtlCol="0" anchor="ctr"/>
          <a:lstStyle/>
          <a:p>
            <a:pPr rtl="1" algn="r" indent="0" marL="0">
              <a:buNone/>
            </a:pPr>
            <a:r>
              <a:rPr lang="ar-KW" altLang="en-US" sz="2200" b="1" dirty="0">
                <a:solidFill>
                  <a:srgbClr val="EFE4C8"/>
                </a:solidFill>
                <a:latin typeface="Arial" pitchFamily="34" charset="0"/>
                <a:ea typeface="Arial" pitchFamily="34" charset="-122"/>
                <a:cs typeface="Arial" pitchFamily="34" charset="-120"/>
              </a:rPr>
              <a:t>هذا حلمي للمباركية، وأحببت أن أشاركه مع الجميع!</a:t>
            </a:r>
            <a:endParaRPr lang="ar-KW" sz="2200" dirty="0"/>
          </a:p>
          <a:p>
            <a:pPr rtl="1" algn="r" indent="0" marL="0">
              <a:buNone/>
            </a:pPr>
            <a:r>
              <a:rPr lang="ar-KW" altLang="en-US" sz="2200" b="1" dirty="0">
                <a:solidFill>
                  <a:srgbClr val="EFE4C8"/>
                </a:solidFill>
                <a:latin typeface="Arial" pitchFamily="34" charset="0"/>
                <a:ea typeface="Arial" pitchFamily="34" charset="-122"/>
                <a:cs typeface="Arial" pitchFamily="34" charset="-120"/>
              </a:rPr>
              <a:t>أن يبقى السوق كما نعرفه ونحبه، بروحه وتاريخه، وأن يصبح أكثر أمانًا بتقنيات ذكية تعمل بصمت.</a:t>
            </a:r>
            <a:endParaRPr lang="ar-KW" sz="2200" dirty="0"/>
          </a:p>
        </p:txBody>
      </p:sp>
      <p:sp>
        <p:nvSpPr>
          <p:cNvPr id="6" name="Text 4"/>
          <p:cNvSpPr txBox="1"/>
          <p:nvPr/>
        </p:nvSpPr>
        <p:spPr>
          <a:xfrm>
            <a:off x="1399032" y="4800600"/>
            <a:ext cx="10058400" cy="731520"/>
          </a:xfrm>
          <a:prstGeom prst="rect">
            <a:avLst/>
          </a:prstGeom>
          <a:noFill/>
          <a:ln/>
        </p:spPr>
        <p:txBody>
          <a:bodyPr wrap="square" lIns="0" tIns="0" rIns="0" bIns="0" rtlCol="0" anchor="ctr"/>
          <a:lstStyle/>
          <a:p>
            <a:pPr rtl="1" algn="r" indent="0" marL="0">
              <a:buNone/>
            </a:pPr>
            <a:r>
              <a:rPr lang="ar-KW" altLang="en-US" sz="1500" dirty="0">
                <a:solidFill>
                  <a:srgbClr val="C3CDD9"/>
                </a:solidFill>
                <a:latin typeface="Arial" pitchFamily="34" charset="0"/>
                <a:ea typeface="Arial" pitchFamily="34" charset="-122"/>
                <a:cs typeface="Arial" pitchFamily="34" charset="-120"/>
              </a:rPr>
              <a:t>مستشعرات صغيرة لا يلاحظها أحد، وحاسوب محلي داخل السوق يبقي إنذار الحريق يعمل حتى لو انقطع الإنترنت، ونسخة رقمية حيّة من السوق مبنية على الخريطة نفسها، وسياج من الحماية حول كل ذلك.</a:t>
            </a:r>
            <a:endParaRPr lang="ar-KW" sz="1500" dirty="0"/>
          </a:p>
        </p:txBody>
      </p:sp>
      <p:sp>
        <p:nvSpPr>
          <p:cNvPr id="7" name="Text 5"/>
          <p:cNvSpPr txBox="1"/>
          <p:nvPr/>
        </p:nvSpPr>
        <p:spPr>
          <a:xfrm>
            <a:off x="758952" y="5623560"/>
            <a:ext cx="10698480" cy="320040"/>
          </a:xfrm>
          <a:prstGeom prst="rect">
            <a:avLst/>
          </a:prstGeom>
          <a:noFill/>
          <a:ln/>
        </p:spPr>
        <p:txBody>
          <a:bodyPr wrap="square" lIns="0" tIns="0" rIns="0" bIns="0" rtlCol="0" anchor="ctr"/>
          <a:lstStyle/>
          <a:p>
            <a:pPr rtl="1" algn="r" indent="0" marL="0">
              <a:buNone/>
            </a:pPr>
            <a:r>
              <a:rPr lang="ar-KW" altLang="en-US" sz="1100" dirty="0">
                <a:solidFill>
                  <a:srgbClr val="9AA8BA"/>
                </a:solidFill>
                <a:latin typeface="Arial" pitchFamily="34" charset="0"/>
                <a:ea typeface="Arial" pitchFamily="34" charset="-122"/>
                <a:cs typeface="Arial" pitchFamily="34" charset="-120"/>
              </a:rPr>
              <a:t>رؤية شخصية أشاركها للقراءة والنقاش  ·  mubarakiya.3li.info/ar</a:t>
            </a:r>
            <a:endParaRPr lang="ar-KW" sz="1100" dirty="0"/>
          </a:p>
        </p:txBody>
      </p:sp>
      <p:sp>
        <p:nvSpPr>
          <p:cNvPr id="8" name="Text 6"/>
          <p:cNvSpPr txBox="1"/>
          <p:nvPr/>
        </p:nvSpPr>
        <p:spPr>
          <a:xfrm>
            <a:off x="758952" y="5989320"/>
            <a:ext cx="10698480" cy="548640"/>
          </a:xfrm>
          <a:prstGeom prst="rect">
            <a:avLst/>
          </a:prstGeom>
          <a:noFill/>
          <a:ln/>
        </p:spPr>
        <p:txBody>
          <a:bodyPr wrap="square" lIns="0" tIns="0" rIns="0" bIns="0" rtlCol="0" anchor="ctr"/>
          <a:lstStyle/>
          <a:p>
            <a:pPr rtl="1" algn="r" indent="0" marL="0">
              <a:buNone/>
            </a:pPr>
            <a:r>
              <a:rPr lang="ar-KW" altLang="en-US" sz="1000" dirty="0">
                <a:solidFill>
                  <a:srgbClr val="9AA8BA"/>
                </a:solidFill>
                <a:latin typeface="Arial" pitchFamily="34" charset="0"/>
                <a:ea typeface="Arial" pitchFamily="34" charset="-122"/>
                <a:cs typeface="Arial" pitchFamily="34" charset="-120"/>
              </a:rPr>
              <a:t>هذا العمل جزء من تجربة تعليمية، والأفكار فيه ملك لعلي العنزي، والجهات المذكورة فيه جاءت لشرح الأفكار فقط، ولا صلة حقيقية لها ولا ارتباط بهذا العمل، ومعهد سانز مذكور اقتراحًا للتدريب لا أكثر ولا شيء من مواده المحفوظة الحقوق مستخدم هنا. © 2026 علي العنزي، جميع الحقوق محفوظة.</a:t>
            </a:r>
            <a:endParaRPr lang="ar-KW" sz="1000" dirty="0"/>
          </a:p>
        </p:txBody>
      </p:sp>
      <p:pic>
        <p:nvPicPr>
          <p:cNvPr id="9" name="Image 0" descr="/tmp/deck/sadu.png">    </p:cNvPr>
          <p:cNvPicPr>
            <a:picLocks noChangeAspect="1"/>
          </p:cNvPicPr>
          <p:nvPr/>
        </p:nvPicPr>
        <p:blipFill>
          <a:blip r:embed="rId2"/>
          <a:stretch>
            <a:fillRect/>
          </a:stretch>
        </p:blipFill>
        <p:spPr>
          <a:xfrm>
            <a:off x="0" y="6656832"/>
            <a:ext cx="12188952" cy="201168"/>
          </a:xfrm>
          <a:prstGeom prst="rect">
            <a:avLst/>
          </a:prstGeom>
        </p:spPr>
      </p:pic>
      <p:sp>
        <p:nvSpPr>
          <p:cNvPr id="10" name="TextBox 9"/>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09 // ما تتطلبه التجربة</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صورة صادقة، لا قائمة أسعار</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8074152"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8" name="Text 4"/>
          <p:cNvSpPr txBox="1"/>
          <p:nvPr/>
        </p:nvSpPr>
        <p:spPr>
          <a:xfrm>
            <a:off x="8302752" y="1737360"/>
            <a:ext cx="31089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الاستشعار، نحو 60 جهازًا</a:t>
            </a:r>
            <a:endParaRPr lang="ar-KW" sz="1600" dirty="0"/>
          </a:p>
        </p:txBody>
      </p:sp>
      <p:sp>
        <p:nvSpPr>
          <p:cNvPr id="9" name="Text 5"/>
          <p:cNvSpPr txBox="1"/>
          <p:nvPr/>
        </p:nvSpPr>
        <p:spPr>
          <a:xfrm>
            <a:off x="8302752" y="2286000"/>
            <a:ext cx="3108960" cy="356616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24 حرارة ودخان تحت مظلات المطاعم</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12 غاز في المطابخ</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8 عدّادات مارة بلا هويات</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4 ضوضاء و3 هواء و2 إجهاد حراري</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مسبار مياه و4 حاويات</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60 حسّاس مواقف وعدّاد مرور</a:t>
            </a: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6 عقد إنارة</a:t>
            </a:r>
            <a:endParaRPr lang="ar-KW" sz="1250" dirty="0"/>
          </a:p>
        </p:txBody>
      </p:sp>
      <p:sp>
        <p:nvSpPr>
          <p:cNvPr id="10" name="Shape 6"/>
          <p:cNvSpPr/>
          <p:nvPr/>
        </p:nvSpPr>
        <p:spPr>
          <a:xfrm>
            <a:off x="4325112"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11" name="Text 7"/>
          <p:cNvSpPr txBox="1"/>
          <p:nvPr/>
        </p:nvSpPr>
        <p:spPr>
          <a:xfrm>
            <a:off x="4553712" y="1737360"/>
            <a:ext cx="31089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الربط والوحدة المحلية</a:t>
            </a:r>
            <a:endParaRPr lang="ar-KW" sz="1600" dirty="0"/>
          </a:p>
        </p:txBody>
      </p:sp>
      <p:sp>
        <p:nvSpPr>
          <p:cNvPr id="12" name="Text 8"/>
          <p:cNvSpPr txBox="1"/>
          <p:nvPr/>
        </p:nvSpPr>
        <p:spPr>
          <a:xfrm>
            <a:off x="4553712" y="2286000"/>
            <a:ext cx="3108960" cy="356616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3 بوابات LoRaWAN خارجية ببطارية احتياطية وألياف أو NB-IoT</a:t>
            </a:r>
            <a:endParaRPr lang="ar-KW" sz="1250" dirty="0"/>
          </a:p>
          <a:p>
            <a:pPr rtl="1" algn="r" indent="0" marL="0">
              <a:buNone/>
            </a:pP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زوج وحدات محلية بلا مراوح في غرفة بلدية، وجداران ناريان محليان، وجدار قناة التشغيل</a:t>
            </a:r>
            <a:endParaRPr lang="ar-KW" sz="1250" dirty="0"/>
          </a:p>
          <a:p>
            <a:pPr rtl="1" algn="r" indent="0" marL="0">
              <a:buNone/>
            </a:pP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حوامل وعلب محايدة لا تلمس النسيج التاريخي</a:t>
            </a:r>
            <a:endParaRPr lang="ar-KW" sz="1250" dirty="0"/>
          </a:p>
        </p:txBody>
      </p:sp>
      <p:sp>
        <p:nvSpPr>
          <p:cNvPr id="13" name="Shape 9"/>
          <p:cNvSpPr/>
          <p:nvPr/>
        </p:nvSpPr>
        <p:spPr>
          <a:xfrm>
            <a:off x="576072" y="1554480"/>
            <a:ext cx="3566160" cy="4480560"/>
          </a:xfrm>
          <a:prstGeom prst="roundRect">
            <a:avLst>
              <a:gd name="adj" fmla="val 3077"/>
            </a:avLst>
          </a:prstGeom>
          <a:solidFill>
            <a:srgbClr val="121B29"/>
          </a:solidFill>
          <a:ln w="12700">
            <a:solidFill>
              <a:srgbClr val="1F2B40"/>
            </a:solidFill>
            <a:prstDash val="solid"/>
          </a:ln>
        </p:spPr>
        <p:txBody>
          <a:bodyPr/>
          <a:p/>
        </p:txBody>
      </p:sp>
      <p:sp>
        <p:nvSpPr>
          <p:cNvPr id="14" name="Text 10"/>
          <p:cNvSpPr txBox="1"/>
          <p:nvPr/>
        </p:nvSpPr>
        <p:spPr>
          <a:xfrm>
            <a:off x="804672" y="1737360"/>
            <a:ext cx="31089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المنصة والناس</a:t>
            </a:r>
            <a:endParaRPr lang="ar-KW" sz="1600" dirty="0"/>
          </a:p>
        </p:txBody>
      </p:sp>
      <p:sp>
        <p:nvSpPr>
          <p:cNvPr id="15" name="Text 11"/>
          <p:cNvSpPr txBox="1"/>
          <p:nvPr/>
        </p:nvSpPr>
        <p:spPr>
          <a:xfrm>
            <a:off x="804672" y="2286000"/>
            <a:ext cx="3108960" cy="356616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المنصة مفتوحة المصدر مهيأة للسوق كله منذ اليوم الأول</a:t>
            </a:r>
            <a:endParaRPr lang="ar-KW" sz="1250" dirty="0"/>
          </a:p>
          <a:p>
            <a:pPr rtl="1" algn="r" indent="0" marL="0">
              <a:buNone/>
            </a:pP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جهة إصدار هويات الأجهزة، واللوحات والتنبيهات، وتكامل لوحة الحريق والنداء بقبول الإطفاء</a:t>
            </a:r>
            <a:endParaRPr lang="ar-KW" sz="1250" dirty="0"/>
          </a:p>
          <a:p>
            <a:pPr rtl="1" algn="r" indent="0" marL="0">
              <a:buNone/>
            </a:pP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اختبار اختراق وتمرين طاولة قبل أن يقول أحد إن العمل تمّ</a:t>
            </a:r>
            <a:endParaRPr lang="ar-KW" sz="1250" dirty="0"/>
          </a:p>
          <a:p>
            <a:pPr rtl="1" algn="r" indent="0" marL="0">
              <a:buNone/>
            </a:pPr>
            <a:endParaRPr lang="ar-KW" sz="1250" dirty="0"/>
          </a:p>
          <a:p>
            <a:pPr rtl="1" algn="r" indent="0" marL="0">
              <a:buNone/>
            </a:pPr>
            <a:r>
              <a:rPr lang="ar-KW" altLang="en-US" sz="1250" dirty="0">
                <a:solidFill>
                  <a:srgbClr val="9AA8BA"/>
                </a:solidFill>
                <a:latin typeface="Arial" pitchFamily="34" charset="0"/>
                <a:ea typeface="Arial" pitchFamily="34" charset="-122"/>
                <a:cs typeface="Arial" pitchFamily="34" charset="-120"/>
              </a:rPr>
              <a:t>عشرة بالمئة قطع غيار وكتيّبات وتدريب</a:t>
            </a:r>
            <a:endParaRPr lang="ar-KW" sz="1250" dirty="0"/>
          </a:p>
        </p:txBody>
      </p:sp>
      <p:sp>
        <p:nvSpPr>
          <p:cNvPr id="16" name="Text 12"/>
          <p:cNvSpPr txBox="1"/>
          <p:nvPr/>
        </p:nvSpPr>
        <p:spPr>
          <a:xfrm>
            <a:off x="576072" y="6172200"/>
            <a:ext cx="11064240" cy="274320"/>
          </a:xfrm>
          <a:prstGeom prst="rect">
            <a:avLst/>
          </a:prstGeom>
          <a:noFill/>
          <a:ln/>
        </p:spPr>
        <p:txBody>
          <a:bodyPr wrap="square" lIns="0" tIns="0" rIns="0" bIns="0" rtlCol="0" anchor="ctr"/>
          <a:lstStyle/>
          <a:p>
            <a:pPr rtl="1" algn="r" indent="0" marL="0">
              <a:buNone/>
            </a:pPr>
            <a:r>
              <a:rPr lang="ar-KW" altLang="en-US" sz="1200" i="1" dirty="0">
                <a:solidFill>
                  <a:srgbClr val="F59E0B"/>
                </a:solidFill>
                <a:latin typeface="Arial" pitchFamily="34" charset="0"/>
                <a:ea typeface="Arial" pitchFamily="34" charset="-122"/>
                <a:cs typeface="Arial" pitchFamily="34" charset="-120"/>
              </a:rPr>
              <a:t>أغلب المال لن يذهب إلى المستشعرات، بل إلى الحفر والتمديد والربط بالأنظمة القائمة.</a:t>
            </a:r>
            <a:endParaRPr lang="ar-KW" sz="1200" dirty="0"/>
          </a:p>
        </p:txBody>
      </p:sp>
      <p:sp>
        <p:nvSpPr>
          <p:cNvPr id="17" name="TextBox 16"/>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10 // السوق</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المكان الذي نحميه</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photos/gallery-02.jpg">    </p:cNvPr>
          <p:cNvPicPr>
            <a:picLocks noChangeAspect="1"/>
          </p:cNvPicPr>
          <p:nvPr/>
        </p:nvPicPr>
        <p:blipFill>
          <a:blip r:embed="rId2"/>
          <a:srcRect l="0" r="0" t="0" b="0"/>
          <a:stretch/>
        </p:blipFill>
        <p:spPr>
          <a:xfrm>
            <a:off x="6153912" y="1554480"/>
            <a:ext cx="5486400" cy="3017520"/>
          </a:xfrm>
          <a:prstGeom prst="rect">
            <a:avLst/>
          </a:prstGeom>
        </p:spPr>
      </p:pic>
      <p:pic>
        <p:nvPicPr>
          <p:cNvPr id="8" name="Image 2" descr="/home/claude/smartsouq/assets/photos/gallery-03.jpg">    </p:cNvPr>
          <p:cNvPicPr>
            <a:picLocks noChangeAspect="1"/>
          </p:cNvPicPr>
          <p:nvPr/>
        </p:nvPicPr>
        <p:blipFill>
          <a:blip r:embed="rId3"/>
          <a:srcRect l="0" r="0" t="0" b="0"/>
          <a:stretch/>
        </p:blipFill>
        <p:spPr>
          <a:xfrm>
            <a:off x="576072" y="1554480"/>
            <a:ext cx="5440680" cy="3017520"/>
          </a:xfrm>
          <a:prstGeom prst="rect">
            <a:avLst/>
          </a:prstGeom>
        </p:spPr>
      </p:pic>
      <p:pic>
        <p:nvPicPr>
          <p:cNvPr id="9" name="Image 3" descr="/home/claude/smartsouq/assets/photos/gallery-04.jpg">    </p:cNvPr>
          <p:cNvPicPr>
            <a:picLocks noChangeAspect="1"/>
          </p:cNvPicPr>
          <p:nvPr/>
        </p:nvPicPr>
        <p:blipFill>
          <a:blip r:embed="rId4"/>
          <a:srcRect l="0" r="0" t="0" b="0"/>
          <a:stretch/>
        </p:blipFill>
        <p:spPr>
          <a:xfrm>
            <a:off x="8074152" y="4709160"/>
            <a:ext cx="3566160" cy="1371600"/>
          </a:xfrm>
          <a:prstGeom prst="rect">
            <a:avLst/>
          </a:prstGeom>
        </p:spPr>
      </p:pic>
      <p:pic>
        <p:nvPicPr>
          <p:cNvPr id="10" name="Image 4" descr="/home/claude/smartsouq/assets/photos/gallery-05.jpg">    </p:cNvPr>
          <p:cNvPicPr>
            <a:picLocks noChangeAspect="1"/>
          </p:cNvPicPr>
          <p:nvPr/>
        </p:nvPicPr>
        <p:blipFill>
          <a:blip r:embed="rId5"/>
          <a:srcRect l="0" r="0" t="0" b="0"/>
          <a:stretch/>
        </p:blipFill>
        <p:spPr>
          <a:xfrm>
            <a:off x="4370832" y="4709160"/>
            <a:ext cx="3566160" cy="1371600"/>
          </a:xfrm>
          <a:prstGeom prst="rect">
            <a:avLst/>
          </a:prstGeom>
        </p:spPr>
      </p:pic>
      <p:pic>
        <p:nvPicPr>
          <p:cNvPr id="11" name="Image 5" descr="/home/claude/smartsouq/assets/photos/gallery-06.jpg">    </p:cNvPr>
          <p:cNvPicPr>
            <a:picLocks noChangeAspect="1"/>
          </p:cNvPicPr>
          <p:nvPr/>
        </p:nvPicPr>
        <p:blipFill>
          <a:blip r:embed="rId6"/>
          <a:srcRect l="0" r="0" t="0" b="0"/>
          <a:stretch/>
        </p:blipFill>
        <p:spPr>
          <a:xfrm>
            <a:off x="576072" y="4709160"/>
            <a:ext cx="3657600" cy="1371600"/>
          </a:xfrm>
          <a:prstGeom prst="rect">
            <a:avLst/>
          </a:prstGeom>
        </p:spPr>
      </p:pic>
      <p:sp>
        <p:nvSpPr>
          <p:cNvPr id="12" name="Text 3"/>
          <p:cNvSpPr txBox="1"/>
          <p:nvPr/>
        </p:nvSpPr>
        <p:spPr>
          <a:xfrm>
            <a:off x="667512" y="6144768"/>
            <a:ext cx="109728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الصور من Zairon و Diego Delso وآية سعيد البيطار، بترخيص المشاع الإبداعي عبر ويكيميديا كومنز</a:t>
            </a:r>
            <a:endParaRPr lang="ar-KW" sz="900" dirty="0"/>
          </a:p>
        </p:txBody>
      </p:sp>
      <p:sp>
        <p:nvSpPr>
          <p:cNvPr id="13" name="TextBox 12"/>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A0F16">
              <a:alpha val="78000"/>
            </a:srgbClr>
          </a:solidFill>
          <a:ln w="12700">
            <a:solidFill>
              <a:srgbClr val="0A0F16">
                <a:alpha val="0"/>
              </a:srgbClr>
            </a:solidFill>
            <a:prstDash val="solid"/>
          </a:ln>
        </p:spPr>
        <p:txBody>
          <a:bodyPr/>
          <a:p/>
        </p:txBody>
      </p:sp>
      <p:sp>
        <p:nvSpPr>
          <p:cNvPr id="3" name="Text 1"/>
          <p:cNvSpPr txBox="1"/>
          <p:nvPr/>
        </p:nvSpPr>
        <p:spPr>
          <a:xfrm>
            <a:off x="3593592" y="1463040"/>
            <a:ext cx="7863840" cy="2011680"/>
          </a:xfrm>
          <a:prstGeom prst="rect">
            <a:avLst/>
          </a:prstGeom>
          <a:noFill/>
          <a:ln/>
        </p:spPr>
        <p:txBody>
          <a:bodyPr wrap="square" lIns="0" tIns="0" rIns="0" bIns="0" rtlCol="0" anchor="ctr"/>
          <a:lstStyle/>
          <a:p>
            <a:pPr rtl="1" algn="r" indent="0" marL="0">
              <a:buNone/>
            </a:pPr>
            <a:r>
              <a:rPr lang="ar-KW" altLang="en-US" sz="2200" b="1" dirty="0">
                <a:solidFill>
                  <a:srgbClr val="EFE4C8"/>
                </a:solidFill>
                <a:latin typeface="Arial" pitchFamily="34" charset="0"/>
                <a:ea typeface="Arial" pitchFamily="34" charset="-122"/>
                <a:cs typeface="Arial" pitchFamily="34" charset="-120"/>
              </a:rPr>
              <a:t>هذا حلمي للمباركية، وأحببت أن أشاركه مع الجميع!</a:t>
            </a:r>
            <a:endParaRPr lang="ar-KW" sz="2200" dirty="0"/>
          </a:p>
          <a:p>
            <a:pPr rtl="1" algn="r" indent="0" marL="0">
              <a:buNone/>
            </a:pPr>
            <a:r>
              <a:rPr lang="ar-KW" altLang="en-US" sz="2200" b="1" dirty="0">
                <a:solidFill>
                  <a:srgbClr val="EFE4C8"/>
                </a:solidFill>
                <a:latin typeface="Arial" pitchFamily="34" charset="0"/>
                <a:ea typeface="Arial" pitchFamily="34" charset="-122"/>
                <a:cs typeface="Arial" pitchFamily="34" charset="-120"/>
              </a:rPr>
              <a:t>أن يبقى السوق كما نعرفه ونحبه، بروحه وتاريخه، وأن يصبح أكثر أمانًا بتقنيات ذكية تعمل بصمت.</a:t>
            </a:r>
            <a:endParaRPr lang="ar-KW" sz="2200" dirty="0"/>
          </a:p>
        </p:txBody>
      </p:sp>
      <p:sp>
        <p:nvSpPr>
          <p:cNvPr id="4" name="Text 2"/>
          <p:cNvSpPr txBox="1"/>
          <p:nvPr/>
        </p:nvSpPr>
        <p:spPr>
          <a:xfrm>
            <a:off x="3593592" y="3657600"/>
            <a:ext cx="7863840" cy="914400"/>
          </a:xfrm>
          <a:prstGeom prst="rect">
            <a:avLst/>
          </a:prstGeom>
          <a:noFill/>
          <a:ln/>
        </p:spPr>
        <p:txBody>
          <a:bodyPr wrap="square" lIns="0" tIns="0" rIns="0" bIns="0" rtlCol="0" anchor="ctr"/>
          <a:lstStyle/>
          <a:p>
            <a:pPr rtl="1" algn="r" indent="0" marL="0">
              <a:buNone/>
            </a:pPr>
            <a:r>
              <a:rPr lang="ar-KW" altLang="en-US" sz="1400" dirty="0">
                <a:solidFill>
                  <a:srgbClr val="9AA8BA"/>
                </a:solidFill>
                <a:latin typeface="Arial" pitchFamily="34" charset="0"/>
                <a:ea typeface="Arial" pitchFamily="34" charset="-122"/>
                <a:cs typeface="Arial" pitchFamily="34" charset="-120"/>
              </a:rPr>
              <a:t>رؤية شخصية أشاركها للقراءة والنقاش، والمخطط والمخططات وفهرس المستشعرات والسجل والملخص وهذا العرض كلها على الموقع.</a:t>
            </a:r>
            <a:endParaRPr lang="ar-KW" sz="1400" dirty="0"/>
          </a:p>
        </p:txBody>
      </p:sp>
      <p:sp>
        <p:nvSpPr>
          <p:cNvPr id="5" name="Text 3"/>
          <p:cNvSpPr txBox="1"/>
          <p:nvPr/>
        </p:nvSpPr>
        <p:spPr>
          <a:xfrm>
            <a:off x="3593592" y="4754880"/>
            <a:ext cx="7863840" cy="457200"/>
          </a:xfrm>
          <a:prstGeom prst="rect">
            <a:avLst/>
          </a:prstGeom>
          <a:noFill/>
          <a:ln/>
        </p:spPr>
        <p:txBody>
          <a:bodyPr wrap="square" lIns="0" tIns="0" rIns="0" bIns="0" rtlCol="0" anchor="ctr"/>
          <a:lstStyle/>
          <a:p>
            <a:pPr algn="r" indent="0" marL="0">
              <a:buNone/>
            </a:pPr>
            <a:r>
              <a:rPr lang="ar-KW" altLang="en-US" sz="1800" b="1" dirty="0">
                <a:solidFill>
                  <a:srgbClr val="22D3EE"/>
                </a:solidFill>
                <a:latin typeface="Courier New" pitchFamily="34" charset="0"/>
                <a:ea typeface="Courier New" pitchFamily="34" charset="-122"/>
                <a:cs typeface="Courier New" pitchFamily="34" charset="-120"/>
              </a:rPr>
              <a:t>mubarakiya.3li.info/ar</a:t>
            </a:r>
            <a:endParaRPr lang="ar-KW" sz="1800" dirty="0"/>
          </a:p>
        </p:txBody>
      </p:sp>
      <p:sp>
        <p:nvSpPr>
          <p:cNvPr id="6" name="Text 4"/>
          <p:cNvSpPr txBox="1"/>
          <p:nvPr/>
        </p:nvSpPr>
        <p:spPr>
          <a:xfrm>
            <a:off x="3593592" y="5257800"/>
            <a:ext cx="7863840" cy="365760"/>
          </a:xfrm>
          <a:prstGeom prst="rect">
            <a:avLst/>
          </a:prstGeom>
          <a:noFill/>
          <a:ln/>
        </p:spPr>
        <p:txBody>
          <a:bodyPr wrap="square" lIns="0" tIns="0" rIns="0" bIns="0" rtlCol="0" anchor="ctr"/>
          <a:lstStyle/>
          <a:p>
            <a:pPr rtl="1" algn="r" indent="0" marL="0">
              <a:buNone/>
            </a:pPr>
            <a:r>
              <a:rPr lang="ar-KW" altLang="en-US" sz="1200" dirty="0">
                <a:solidFill>
                  <a:srgbClr val="9AA8BA"/>
                </a:solidFill>
                <a:latin typeface="Arial" pitchFamily="34" charset="0"/>
                <a:ea typeface="Arial" pitchFamily="34" charset="-122"/>
                <a:cs typeface="Arial" pitchFamily="34" charset="-120"/>
              </a:rPr>
              <a:t>علي العنزي  ·  3li.info  ·  linkedin.com/in/alenizi  ·  © 2026 جميع الحقوق محفوظة</a:t>
            </a:r>
            <a:endParaRPr lang="ar-KW" sz="1200" dirty="0"/>
          </a:p>
        </p:txBody>
      </p:sp>
      <p:pic>
        <p:nvPicPr>
          <p:cNvPr id="7" name="Image 0" descr="/tmp/deck/qr.png">    </p:cNvPr>
          <p:cNvPicPr>
            <a:picLocks noChangeAspect="1"/>
          </p:cNvPicPr>
          <p:nvPr/>
        </p:nvPicPr>
        <p:blipFill>
          <a:blip r:embed="rId2"/>
          <a:stretch>
            <a:fillRect/>
          </a:stretch>
        </p:blipFill>
        <p:spPr>
          <a:xfrm>
            <a:off x="758952" y="3977640"/>
            <a:ext cx="2103120" cy="2103120"/>
          </a:xfrm>
          <a:prstGeom prst="rect">
            <a:avLst/>
          </a:prstGeom>
        </p:spPr>
      </p:pic>
      <p:sp>
        <p:nvSpPr>
          <p:cNvPr id="8" name="Text 5"/>
          <p:cNvSpPr txBox="1"/>
          <p:nvPr/>
        </p:nvSpPr>
        <p:spPr>
          <a:xfrm>
            <a:off x="758952" y="6126480"/>
            <a:ext cx="2103120" cy="274320"/>
          </a:xfrm>
          <a:prstGeom prst="rect">
            <a:avLst/>
          </a:prstGeom>
          <a:noFill/>
          <a:ln/>
        </p:spPr>
        <p:txBody>
          <a:bodyPr wrap="square" lIns="0" tIns="0" rIns="0" bIns="0" rtlCol="0" anchor="ctr"/>
          <a:lstStyle/>
          <a:p>
            <a:pPr rtl="1" algn="ctr" indent="0" marL="0">
              <a:buNone/>
            </a:pPr>
            <a:r>
              <a:rPr lang="ar-KW" altLang="en-US" sz="1000" dirty="0">
                <a:solidFill>
                  <a:srgbClr val="9AA8BA"/>
                </a:solidFill>
                <a:latin typeface="Arial" pitchFamily="34" charset="0"/>
                <a:ea typeface="Arial" pitchFamily="34" charset="-122"/>
                <a:cs typeface="Arial" pitchFamily="34" charset="-120"/>
              </a:rPr>
              <a:t>امسح للفتح</a:t>
            </a:r>
            <a:endParaRPr lang="ar-KW" sz="1000" dirty="0"/>
          </a:p>
        </p:txBody>
      </p:sp>
      <p:sp>
        <p:nvSpPr>
          <p:cNvPr id="9" name="Text 6"/>
          <p:cNvSpPr txBox="1"/>
          <p:nvPr/>
        </p:nvSpPr>
        <p:spPr>
          <a:xfrm>
            <a:off x="3593592" y="5989320"/>
            <a:ext cx="7863840" cy="640080"/>
          </a:xfrm>
          <a:prstGeom prst="rect">
            <a:avLst/>
          </a:prstGeom>
          <a:noFill/>
          <a:ln/>
        </p:spPr>
        <p:txBody>
          <a:bodyPr wrap="square" lIns="0" tIns="0" rIns="0" bIns="0" rtlCol="0" anchor="ctr"/>
          <a:lstStyle/>
          <a:p>
            <a:pPr rtl="1" algn="r" indent="0" marL="0">
              <a:buNone/>
            </a:pPr>
            <a:r>
              <a:rPr lang="ar-KW" altLang="en-US" sz="950" dirty="0">
                <a:solidFill>
                  <a:srgbClr val="9AA8BA"/>
                </a:solidFill>
                <a:latin typeface="Arial" pitchFamily="34" charset="0"/>
                <a:ea typeface="Arial" pitchFamily="34" charset="-122"/>
                <a:cs typeface="Arial" pitchFamily="34" charset="-120"/>
              </a:rPr>
              <a:t>هذا العمل جزء من تجربة تعليمية، والأفكار فيه ملك لعلي العنزي، والجهات المذكورة فيه جاءت لشرح الأفكار فقط، ولا صلة حقيقية لها ولا ارتباط بهذا العمل، ومعهد سانز مذكور اقتراحًا للتدريب لا أكثر ولا شيء من مواده المحفوظة الحقوق مستخدم هنا. © 2026 علي العنزي، جميع الحقوق محفوظة.</a:t>
            </a:r>
            <a:endParaRPr lang="ar-KW" sz="950" dirty="0"/>
          </a:p>
        </p:txBody>
      </p:sp>
      <p:pic>
        <p:nvPicPr>
          <p:cNvPr id="10" name="Image 1" descr="/tmp/deck/sadu.png">    </p:cNvPr>
          <p:cNvPicPr>
            <a:picLocks noChangeAspect="1"/>
          </p:cNvPicPr>
          <p:nvPr/>
        </p:nvPicPr>
        <p:blipFill>
          <a:blip r:embed="rId3"/>
          <a:stretch>
            <a:fillRect/>
          </a:stretch>
        </p:blipFill>
        <p:spPr>
          <a:xfrm>
            <a:off x="0" y="6656832"/>
            <a:ext cx="12188952" cy="201168"/>
          </a:xfrm>
          <a:prstGeom prst="rect">
            <a:avLst/>
          </a:prstGeom>
        </p:spPr>
      </p:pic>
      <p:sp>
        <p:nvSpPr>
          <p:cNvPr id="11" name="TextBox 10"/>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01 // لماذا هذا السوق</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قرنان من العمر، سوق مشاة كثيف ومحبوب</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photos/hero-01.jpg">    </p:cNvPr>
          <p:cNvPicPr>
            <a:picLocks noChangeAspect="1"/>
          </p:cNvPicPr>
          <p:nvPr/>
        </p:nvPicPr>
        <p:blipFill>
          <a:blip r:embed="rId2"/>
          <a:srcRect l="0" r="0" t="0" b="0"/>
          <a:stretch/>
        </p:blipFill>
        <p:spPr>
          <a:xfrm>
            <a:off x="6153912" y="1600200"/>
            <a:ext cx="5486400" cy="4480560"/>
          </a:xfrm>
          <a:prstGeom prst="rect">
            <a:avLst/>
          </a:prstGeom>
        </p:spPr>
      </p:pic>
      <p:sp>
        <p:nvSpPr>
          <p:cNvPr id="8" name="Shape 3"/>
          <p:cNvSpPr/>
          <p:nvPr/>
        </p:nvSpPr>
        <p:spPr>
          <a:xfrm>
            <a:off x="5376672" y="1645920"/>
            <a:ext cx="457200" cy="457200"/>
          </a:xfrm>
          <a:prstGeom prst="ellipse">
            <a:avLst/>
          </a:prstGeom>
          <a:solidFill>
            <a:srgbClr val="22D3EE"/>
          </a:solidFill>
          <a:ln w="12700">
            <a:solidFill>
              <a:srgbClr val="22D3EE"/>
            </a:solidFill>
            <a:prstDash val="solid"/>
          </a:ln>
        </p:spPr>
        <p:txBody>
          <a:bodyPr/>
          <a:p/>
        </p:txBody>
      </p:sp>
      <p:sp>
        <p:nvSpPr>
          <p:cNvPr id="9" name="Text 4"/>
          <p:cNvSpPr txBox="1"/>
          <p:nvPr/>
        </p:nvSpPr>
        <p:spPr>
          <a:xfrm>
            <a:off x="5376672" y="1645920"/>
            <a:ext cx="457200" cy="457200"/>
          </a:xfrm>
          <a:prstGeom prst="rect">
            <a:avLst/>
          </a:prstGeom>
          <a:noFill/>
          <a:ln/>
        </p:spPr>
        <p:txBody>
          <a:bodyPr wrap="square" lIns="0" tIns="0" rIns="0" bIns="0" rtlCol="0" anchor="ctr"/>
          <a:lstStyle/>
          <a:p>
            <a:pPr rtl="1" algn="ctr" indent="0" marL="0">
              <a:buNone/>
            </a:pPr>
            <a:r>
              <a:rPr lang="ar-KW" altLang="en-US" sz="1400" b="1" dirty="0">
                <a:solidFill>
                  <a:srgbClr val="03161C"/>
                </a:solidFill>
                <a:latin typeface="Arial" pitchFamily="34" charset="0"/>
                <a:ea typeface="Arial" pitchFamily="34" charset="-122"/>
                <a:cs typeface="Arial" pitchFamily="34" charset="-120"/>
              </a:rPr>
              <a:t>1</a:t>
            </a:r>
            <a:endParaRPr lang="ar-KW" sz="1400" dirty="0"/>
          </a:p>
        </p:txBody>
      </p:sp>
      <p:sp>
        <p:nvSpPr>
          <p:cNvPr id="10" name="Text 5"/>
          <p:cNvSpPr txBox="1"/>
          <p:nvPr/>
        </p:nvSpPr>
        <p:spPr>
          <a:xfrm>
            <a:off x="530352" y="1554480"/>
            <a:ext cx="4663440" cy="32004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التراث</a:t>
            </a:r>
            <a:endParaRPr lang="ar-KW" sz="1500" dirty="0"/>
          </a:p>
        </p:txBody>
      </p:sp>
      <p:sp>
        <p:nvSpPr>
          <p:cNvPr id="11" name="Text 6"/>
          <p:cNvSpPr txBox="1"/>
          <p:nvPr/>
        </p:nvSpPr>
        <p:spPr>
          <a:xfrm>
            <a:off x="530352" y="1865376"/>
            <a:ext cx="4663440" cy="566928"/>
          </a:xfrm>
          <a:prstGeom prst="rect">
            <a:avLst/>
          </a:prstGeom>
          <a:noFill/>
          <a:ln/>
        </p:spPr>
        <p:txBody>
          <a:bodyPr wrap="square" lIns="0" tIns="0" rIns="0" bIns="0" rtlCol="0" anchor="t"/>
          <a:lstStyle/>
          <a:p>
            <a:pPr rtl="1" algn="r" indent="0" marL="0">
              <a:buNone/>
            </a:pPr>
            <a:r>
              <a:rPr lang="ar-KW" altLang="en-US" sz="1100" dirty="0">
                <a:solidFill>
                  <a:srgbClr val="9AA8BA"/>
                </a:solidFill>
                <a:latin typeface="Arial" pitchFamily="34" charset="0"/>
                <a:ea typeface="Arial" pitchFamily="34" charset="-122"/>
                <a:cs typeface="Arial" pitchFamily="34" charset="-120"/>
              </a:rPr>
              <a:t>لا نثقب أي واجهة قديمة، فالمستشعرات على أعمدة الإنارة والمظلات وتجهيزات البلدية، ولا مسمار قبل موافقة المجلس الوطني.</a:t>
            </a:r>
            <a:endParaRPr lang="ar-KW" sz="1100" dirty="0"/>
          </a:p>
        </p:txBody>
      </p:sp>
      <p:sp>
        <p:nvSpPr>
          <p:cNvPr id="12" name="Shape 7"/>
          <p:cNvSpPr/>
          <p:nvPr/>
        </p:nvSpPr>
        <p:spPr>
          <a:xfrm>
            <a:off x="5376672" y="2560320"/>
            <a:ext cx="457200" cy="457200"/>
          </a:xfrm>
          <a:prstGeom prst="ellipse">
            <a:avLst/>
          </a:prstGeom>
          <a:solidFill>
            <a:srgbClr val="22D3EE"/>
          </a:solidFill>
          <a:ln w="12700">
            <a:solidFill>
              <a:srgbClr val="22D3EE"/>
            </a:solidFill>
            <a:prstDash val="solid"/>
          </a:ln>
        </p:spPr>
        <p:txBody>
          <a:bodyPr/>
          <a:p/>
        </p:txBody>
      </p:sp>
      <p:sp>
        <p:nvSpPr>
          <p:cNvPr id="13" name="Text 8"/>
          <p:cNvSpPr txBox="1"/>
          <p:nvPr/>
        </p:nvSpPr>
        <p:spPr>
          <a:xfrm>
            <a:off x="5376672" y="2560320"/>
            <a:ext cx="457200" cy="457200"/>
          </a:xfrm>
          <a:prstGeom prst="rect">
            <a:avLst/>
          </a:prstGeom>
          <a:noFill/>
          <a:ln/>
        </p:spPr>
        <p:txBody>
          <a:bodyPr wrap="square" lIns="0" tIns="0" rIns="0" bIns="0" rtlCol="0" anchor="ctr"/>
          <a:lstStyle/>
          <a:p>
            <a:pPr rtl="1" algn="ctr" indent="0" marL="0">
              <a:buNone/>
            </a:pPr>
            <a:r>
              <a:rPr lang="ar-KW" altLang="en-US" sz="1400" b="1" dirty="0">
                <a:solidFill>
                  <a:srgbClr val="03161C"/>
                </a:solidFill>
                <a:latin typeface="Arial" pitchFamily="34" charset="0"/>
                <a:ea typeface="Arial" pitchFamily="34" charset="-122"/>
                <a:cs typeface="Arial" pitchFamily="34" charset="-120"/>
              </a:rPr>
              <a:t>2</a:t>
            </a:r>
            <a:endParaRPr lang="ar-KW" sz="1400" dirty="0"/>
          </a:p>
        </p:txBody>
      </p:sp>
      <p:sp>
        <p:nvSpPr>
          <p:cNvPr id="14" name="Text 9"/>
          <p:cNvSpPr txBox="1"/>
          <p:nvPr/>
        </p:nvSpPr>
        <p:spPr>
          <a:xfrm>
            <a:off x="530352" y="2468880"/>
            <a:ext cx="4663440" cy="32004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المناخ</a:t>
            </a:r>
            <a:endParaRPr lang="ar-KW" sz="1500" dirty="0"/>
          </a:p>
        </p:txBody>
      </p:sp>
      <p:sp>
        <p:nvSpPr>
          <p:cNvPr id="15" name="Text 10"/>
          <p:cNvSpPr txBox="1"/>
          <p:nvPr/>
        </p:nvSpPr>
        <p:spPr>
          <a:xfrm>
            <a:off x="530352" y="2779776"/>
            <a:ext cx="4663440" cy="566928"/>
          </a:xfrm>
          <a:prstGeom prst="rect">
            <a:avLst/>
          </a:prstGeom>
          <a:noFill/>
          <a:ln/>
        </p:spPr>
        <p:txBody>
          <a:bodyPr wrap="square" lIns="0" tIns="0" rIns="0" bIns="0" rtlCol="0" anchor="t"/>
          <a:lstStyle/>
          <a:p>
            <a:pPr rtl="1" algn="r" indent="0" marL="0">
              <a:buNone/>
            </a:pPr>
            <a:r>
              <a:rPr lang="ar-KW" altLang="en-US" sz="1100" dirty="0">
                <a:solidFill>
                  <a:srgbClr val="9AA8BA"/>
                </a:solidFill>
                <a:latin typeface="Arial" pitchFamily="34" charset="0"/>
                <a:ea typeface="Arial" pitchFamily="34" charset="-122"/>
                <a:cs typeface="Arial" pitchFamily="34" charset="-120"/>
              </a:rPr>
              <a:t>صيفنا يتجاوز الخمسين وغبارنا لا يرحم، فكل جهاز يتحمّل ستين درجة ومغلق على الغبار والماء، وبالطاقة الشمسية حيث لا يجوز التمديد.</a:t>
            </a:r>
            <a:endParaRPr lang="ar-KW" sz="1100" dirty="0"/>
          </a:p>
        </p:txBody>
      </p:sp>
      <p:sp>
        <p:nvSpPr>
          <p:cNvPr id="16" name="Shape 11"/>
          <p:cNvSpPr/>
          <p:nvPr/>
        </p:nvSpPr>
        <p:spPr>
          <a:xfrm>
            <a:off x="5376672" y="3474720"/>
            <a:ext cx="457200" cy="457200"/>
          </a:xfrm>
          <a:prstGeom prst="ellipse">
            <a:avLst/>
          </a:prstGeom>
          <a:solidFill>
            <a:srgbClr val="22D3EE"/>
          </a:solidFill>
          <a:ln w="12700">
            <a:solidFill>
              <a:srgbClr val="22D3EE"/>
            </a:solidFill>
            <a:prstDash val="solid"/>
          </a:ln>
        </p:spPr>
        <p:txBody>
          <a:bodyPr/>
          <a:p/>
        </p:txBody>
      </p:sp>
      <p:sp>
        <p:nvSpPr>
          <p:cNvPr id="17" name="Text 12"/>
          <p:cNvSpPr txBox="1"/>
          <p:nvPr/>
        </p:nvSpPr>
        <p:spPr>
          <a:xfrm>
            <a:off x="5376672" y="3474720"/>
            <a:ext cx="457200" cy="457200"/>
          </a:xfrm>
          <a:prstGeom prst="rect">
            <a:avLst/>
          </a:prstGeom>
          <a:noFill/>
          <a:ln/>
        </p:spPr>
        <p:txBody>
          <a:bodyPr wrap="square" lIns="0" tIns="0" rIns="0" bIns="0" rtlCol="0" anchor="ctr"/>
          <a:lstStyle/>
          <a:p>
            <a:pPr rtl="1" algn="ctr" indent="0" marL="0">
              <a:buNone/>
            </a:pPr>
            <a:r>
              <a:rPr lang="ar-KW" altLang="en-US" sz="1400" b="1" dirty="0">
                <a:solidFill>
                  <a:srgbClr val="03161C"/>
                </a:solidFill>
                <a:latin typeface="Arial" pitchFamily="34" charset="0"/>
                <a:ea typeface="Arial" pitchFamily="34" charset="-122"/>
                <a:cs typeface="Arial" pitchFamily="34" charset="-120"/>
              </a:rPr>
              <a:t>3</a:t>
            </a:r>
            <a:endParaRPr lang="ar-KW" sz="1400" dirty="0"/>
          </a:p>
        </p:txBody>
      </p:sp>
      <p:sp>
        <p:nvSpPr>
          <p:cNvPr id="18" name="Text 13"/>
          <p:cNvSpPr txBox="1"/>
          <p:nvPr/>
        </p:nvSpPr>
        <p:spPr>
          <a:xfrm>
            <a:off x="530352" y="3383280"/>
            <a:ext cx="4663440" cy="32004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السلامة أولًا</a:t>
            </a:r>
            <a:endParaRPr lang="ar-KW" sz="1500" dirty="0"/>
          </a:p>
        </p:txBody>
      </p:sp>
      <p:sp>
        <p:nvSpPr>
          <p:cNvPr id="19" name="Text 14"/>
          <p:cNvSpPr txBox="1"/>
          <p:nvPr/>
        </p:nvSpPr>
        <p:spPr>
          <a:xfrm>
            <a:off x="530352" y="3694176"/>
            <a:ext cx="4663440" cy="566928"/>
          </a:xfrm>
          <a:prstGeom prst="rect">
            <a:avLst/>
          </a:prstGeom>
          <a:noFill/>
          <a:ln/>
        </p:spPr>
        <p:txBody>
          <a:bodyPr wrap="square" lIns="0" tIns="0" rIns="0" bIns="0" rtlCol="0" anchor="t"/>
          <a:lstStyle/>
          <a:p>
            <a:pPr rtl="1" algn="r" indent="0" marL="0">
              <a:buNone/>
            </a:pPr>
            <a:r>
              <a:rPr lang="ar-KW" altLang="en-US" sz="1100" dirty="0">
                <a:solidFill>
                  <a:srgbClr val="9AA8BA"/>
                </a:solidFill>
                <a:latin typeface="Arial" pitchFamily="34" charset="0"/>
                <a:ea typeface="Arial" pitchFamily="34" charset="-122"/>
                <a:cs typeface="Arial" pitchFamily="34" charset="-120"/>
              </a:rPr>
              <a:t>أزقة ضيقة وأسقف خشبية ومطاعم متلاصقة وحشود في ليالي رمضان، فالحريق والحشود أول ما نهتم به.</a:t>
            </a:r>
            <a:endParaRPr lang="ar-KW" sz="1100" dirty="0"/>
          </a:p>
        </p:txBody>
      </p:sp>
      <p:sp>
        <p:nvSpPr>
          <p:cNvPr id="20" name="Shape 15"/>
          <p:cNvSpPr/>
          <p:nvPr/>
        </p:nvSpPr>
        <p:spPr>
          <a:xfrm>
            <a:off x="5376672" y="4389120"/>
            <a:ext cx="457200" cy="457200"/>
          </a:xfrm>
          <a:prstGeom prst="ellipse">
            <a:avLst/>
          </a:prstGeom>
          <a:solidFill>
            <a:srgbClr val="22D3EE"/>
          </a:solidFill>
          <a:ln w="12700">
            <a:solidFill>
              <a:srgbClr val="22D3EE"/>
            </a:solidFill>
            <a:prstDash val="solid"/>
          </a:ln>
        </p:spPr>
        <p:txBody>
          <a:bodyPr/>
          <a:p/>
        </p:txBody>
      </p:sp>
      <p:sp>
        <p:nvSpPr>
          <p:cNvPr id="21" name="Text 16"/>
          <p:cNvSpPr txBox="1"/>
          <p:nvPr/>
        </p:nvSpPr>
        <p:spPr>
          <a:xfrm>
            <a:off x="5376672" y="4389120"/>
            <a:ext cx="457200" cy="457200"/>
          </a:xfrm>
          <a:prstGeom prst="rect">
            <a:avLst/>
          </a:prstGeom>
          <a:noFill/>
          <a:ln/>
        </p:spPr>
        <p:txBody>
          <a:bodyPr wrap="square" lIns="0" tIns="0" rIns="0" bIns="0" rtlCol="0" anchor="ctr"/>
          <a:lstStyle/>
          <a:p>
            <a:pPr rtl="1" algn="ctr" indent="0" marL="0">
              <a:buNone/>
            </a:pPr>
            <a:r>
              <a:rPr lang="ar-KW" altLang="en-US" sz="1400" b="1" dirty="0">
                <a:solidFill>
                  <a:srgbClr val="03161C"/>
                </a:solidFill>
                <a:latin typeface="Arial" pitchFamily="34" charset="0"/>
                <a:ea typeface="Arial" pitchFamily="34" charset="-122"/>
                <a:cs typeface="Arial" pitchFamily="34" charset="-120"/>
              </a:rPr>
              <a:t>4</a:t>
            </a:r>
            <a:endParaRPr lang="ar-KW" sz="1400" dirty="0"/>
          </a:p>
        </p:txBody>
      </p:sp>
      <p:sp>
        <p:nvSpPr>
          <p:cNvPr id="22" name="Text 17"/>
          <p:cNvSpPr txBox="1"/>
          <p:nvPr/>
        </p:nvSpPr>
        <p:spPr>
          <a:xfrm>
            <a:off x="530352" y="4297680"/>
            <a:ext cx="4663440" cy="32004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الجهات المعنية كثيرة</a:t>
            </a:r>
            <a:endParaRPr lang="ar-KW" sz="1500" dirty="0"/>
          </a:p>
        </p:txBody>
      </p:sp>
      <p:sp>
        <p:nvSpPr>
          <p:cNvPr id="23" name="Text 18"/>
          <p:cNvSpPr txBox="1"/>
          <p:nvPr/>
        </p:nvSpPr>
        <p:spPr>
          <a:xfrm>
            <a:off x="530352" y="4608576"/>
            <a:ext cx="4663440" cy="566928"/>
          </a:xfrm>
          <a:prstGeom prst="rect">
            <a:avLst/>
          </a:prstGeom>
          <a:noFill/>
          <a:ln/>
        </p:spPr>
        <p:txBody>
          <a:bodyPr wrap="square" lIns="0" tIns="0" rIns="0" bIns="0" rtlCol="0" anchor="t"/>
          <a:lstStyle/>
          <a:p>
            <a:pPr rtl="1" algn="r" indent="0" marL="0">
              <a:buNone/>
            </a:pPr>
            <a:r>
              <a:rPr lang="ar-KW" altLang="en-US" sz="1100" dirty="0">
                <a:solidFill>
                  <a:srgbClr val="9AA8BA"/>
                </a:solidFill>
                <a:latin typeface="Arial" pitchFamily="34" charset="0"/>
                <a:ea typeface="Arial" pitchFamily="34" charset="-122"/>
                <a:cs typeface="Arial" pitchFamily="34" charset="-120"/>
              </a:rPr>
              <a:t>البلدية والداخلية والإطفاء والمجلس الوطني وهيئة الاتصالات والكهرباء والتجارة، ثم التجار، ولكل واحد كلمة، فالاتفاق بينهم نصف المشروع.</a:t>
            </a:r>
            <a:endParaRPr lang="ar-KW" sz="1100" dirty="0"/>
          </a:p>
        </p:txBody>
      </p:sp>
      <p:sp>
        <p:nvSpPr>
          <p:cNvPr id="24" name="Shape 19"/>
          <p:cNvSpPr/>
          <p:nvPr/>
        </p:nvSpPr>
        <p:spPr>
          <a:xfrm>
            <a:off x="5376672" y="5303520"/>
            <a:ext cx="457200" cy="457200"/>
          </a:xfrm>
          <a:prstGeom prst="ellipse">
            <a:avLst/>
          </a:prstGeom>
          <a:solidFill>
            <a:srgbClr val="22D3EE"/>
          </a:solidFill>
          <a:ln w="12700">
            <a:solidFill>
              <a:srgbClr val="22D3EE"/>
            </a:solidFill>
            <a:prstDash val="solid"/>
          </a:ln>
        </p:spPr>
        <p:txBody>
          <a:bodyPr/>
          <a:p/>
        </p:txBody>
      </p:sp>
      <p:sp>
        <p:nvSpPr>
          <p:cNvPr id="25" name="Text 20"/>
          <p:cNvSpPr txBox="1"/>
          <p:nvPr/>
        </p:nvSpPr>
        <p:spPr>
          <a:xfrm>
            <a:off x="5376672" y="5303520"/>
            <a:ext cx="457200" cy="457200"/>
          </a:xfrm>
          <a:prstGeom prst="rect">
            <a:avLst/>
          </a:prstGeom>
          <a:noFill/>
          <a:ln/>
        </p:spPr>
        <p:txBody>
          <a:bodyPr wrap="square" lIns="0" tIns="0" rIns="0" bIns="0" rtlCol="0" anchor="ctr"/>
          <a:lstStyle/>
          <a:p>
            <a:pPr rtl="1" algn="ctr" indent="0" marL="0">
              <a:buNone/>
            </a:pPr>
            <a:r>
              <a:rPr lang="ar-KW" altLang="en-US" sz="1400" b="1" dirty="0">
                <a:solidFill>
                  <a:srgbClr val="03161C"/>
                </a:solidFill>
                <a:latin typeface="Arial" pitchFamily="34" charset="0"/>
                <a:ea typeface="Arial" pitchFamily="34" charset="-122"/>
                <a:cs typeface="Arial" pitchFamily="34" charset="-120"/>
              </a:rPr>
              <a:t>5</a:t>
            </a:r>
            <a:endParaRPr lang="ar-KW" sz="1400" dirty="0"/>
          </a:p>
        </p:txBody>
      </p:sp>
      <p:sp>
        <p:nvSpPr>
          <p:cNvPr id="26" name="Text 21"/>
          <p:cNvSpPr txBox="1"/>
          <p:nvPr/>
        </p:nvSpPr>
        <p:spPr>
          <a:xfrm>
            <a:off x="530352" y="5212080"/>
            <a:ext cx="4663440" cy="32004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الخصوصية</a:t>
            </a:r>
            <a:endParaRPr lang="ar-KW" sz="1500" dirty="0"/>
          </a:p>
        </p:txBody>
      </p:sp>
      <p:sp>
        <p:nvSpPr>
          <p:cNvPr id="27" name="Text 22"/>
          <p:cNvSpPr txBox="1"/>
          <p:nvPr/>
        </p:nvSpPr>
        <p:spPr>
          <a:xfrm>
            <a:off x="530352" y="5522976"/>
            <a:ext cx="4663440" cy="566928"/>
          </a:xfrm>
          <a:prstGeom prst="rect">
            <a:avLst/>
          </a:prstGeom>
          <a:noFill/>
          <a:ln/>
        </p:spPr>
        <p:txBody>
          <a:bodyPr wrap="square" lIns="0" tIns="0" rIns="0" bIns="0" rtlCol="0" anchor="t"/>
          <a:lstStyle/>
          <a:p>
            <a:pPr rtl="1" algn="r" indent="0" marL="0">
              <a:buNone/>
            </a:pPr>
            <a:r>
              <a:rPr lang="ar-KW" altLang="en-US" sz="1100" dirty="0">
                <a:solidFill>
                  <a:srgbClr val="9AA8BA"/>
                </a:solidFill>
                <a:latin typeface="Arial" pitchFamily="34" charset="0"/>
                <a:ea typeface="Arial" pitchFamily="34" charset="-122"/>
                <a:cs typeface="Arial" pitchFamily="34" charset="-120"/>
              </a:rPr>
              <a:t>نعدّ الناس ولا نعرفهم، بلا كاميرات تتعرّف على الوجوه، والعدّ يتم في الجهاز نفسه من دون حفظ أي صورة، ولافتات في السوق تقول ما يقاس ولماذا.</a:t>
            </a:r>
            <a:endParaRPr lang="ar-KW" sz="1100" dirty="0"/>
          </a:p>
        </p:txBody>
      </p:sp>
      <p:sp>
        <p:nvSpPr>
          <p:cNvPr id="28" name="TextBox 27"/>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02 // الخريطة</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كل رقم على الخريطة يصبح موقعًا في النظام</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home/claude/smartsouq/assets/mubarakiya-map.png">    </p:cNvPr>
          <p:cNvPicPr>
            <a:picLocks noChangeAspect="1"/>
          </p:cNvPicPr>
          <p:nvPr/>
        </p:nvPicPr>
        <p:blipFill>
          <a:blip r:embed="rId2"/>
          <a:stretch>
            <a:fillRect/>
          </a:stretch>
        </p:blipFill>
        <p:spPr>
          <a:xfrm>
            <a:off x="8439912" y="1554480"/>
            <a:ext cx="3200400" cy="4709160"/>
          </a:xfrm>
          <a:prstGeom prst="rect">
            <a:avLst/>
          </a:prstGeom>
        </p:spPr>
      </p:pic>
      <p:sp>
        <p:nvSpPr>
          <p:cNvPr id="8" name="Shape 3"/>
          <p:cNvSpPr/>
          <p:nvPr/>
        </p:nvSpPr>
        <p:spPr>
          <a:xfrm>
            <a:off x="4599432" y="1554480"/>
            <a:ext cx="3566160" cy="1188720"/>
          </a:xfrm>
          <a:prstGeom prst="roundRect">
            <a:avLst>
              <a:gd name="adj" fmla="val 7692"/>
            </a:avLst>
          </a:prstGeom>
          <a:solidFill>
            <a:srgbClr val="121B29"/>
          </a:solidFill>
          <a:ln w="12700">
            <a:solidFill>
              <a:srgbClr val="1F2B40"/>
            </a:solidFill>
            <a:prstDash val="solid"/>
          </a:ln>
        </p:spPr>
        <p:txBody>
          <a:bodyPr/>
          <a:p/>
        </p:txBody>
      </p:sp>
      <p:sp>
        <p:nvSpPr>
          <p:cNvPr id="9" name="Text 4"/>
          <p:cNvSpPr txBox="1"/>
          <p:nvPr/>
        </p:nvSpPr>
        <p:spPr>
          <a:xfrm>
            <a:off x="4828032" y="1664208"/>
            <a:ext cx="3108960" cy="640080"/>
          </a:xfrm>
          <a:prstGeom prst="rect">
            <a:avLst/>
          </a:prstGeom>
          <a:noFill/>
          <a:ln/>
        </p:spPr>
        <p:txBody>
          <a:bodyPr wrap="square" lIns="0" tIns="0" rIns="0" bIns="0" rtlCol="0" anchor="ctr"/>
          <a:lstStyle/>
          <a:p>
            <a:pPr algn="r" indent="0" marL="0">
              <a:buNone/>
            </a:pPr>
            <a:r>
              <a:rPr lang="ar-KW" altLang="en-US" sz="4000" b="1" dirty="0">
                <a:solidFill>
                  <a:srgbClr val="22D3EE"/>
                </a:solidFill>
                <a:latin typeface="Courier New" pitchFamily="34" charset="0"/>
                <a:ea typeface="Courier New" pitchFamily="34" charset="-122"/>
                <a:cs typeface="Courier New" pitchFamily="34" charset="-120"/>
              </a:rPr>
              <a:t>67</a:t>
            </a:r>
            <a:endParaRPr lang="ar-KW" sz="4000" dirty="0"/>
          </a:p>
        </p:txBody>
      </p:sp>
      <p:sp>
        <p:nvSpPr>
          <p:cNvPr id="10" name="Text 5"/>
          <p:cNvSpPr txBox="1"/>
          <p:nvPr/>
        </p:nvSpPr>
        <p:spPr>
          <a:xfrm>
            <a:off x="4828032" y="2304288"/>
            <a:ext cx="3108960" cy="320040"/>
          </a:xfrm>
          <a:prstGeom prst="rect">
            <a:avLst/>
          </a:prstGeom>
          <a:noFill/>
          <a:ln/>
        </p:spPr>
        <p:txBody>
          <a:bodyPr wrap="square" lIns="0" tIns="0" rIns="0" bIns="0" rtlCol="0" anchor="ctr"/>
          <a:lstStyle/>
          <a:p>
            <a:pPr rtl="1" algn="r" indent="0" marL="0">
              <a:buNone/>
            </a:pPr>
            <a:r>
              <a:rPr lang="ar-KW" altLang="en-US" sz="1200" dirty="0">
                <a:solidFill>
                  <a:srgbClr val="9AA8BA"/>
                </a:solidFill>
                <a:latin typeface="Arial" pitchFamily="34" charset="0"/>
                <a:ea typeface="Arial" pitchFamily="34" charset="-122"/>
                <a:cs typeface="Arial" pitchFamily="34" charset="-120"/>
              </a:rPr>
              <a:t>موقعًا في السجل</a:t>
            </a:r>
            <a:endParaRPr lang="ar-KW" sz="1200" dirty="0"/>
          </a:p>
        </p:txBody>
      </p:sp>
      <p:sp>
        <p:nvSpPr>
          <p:cNvPr id="11" name="Shape 6"/>
          <p:cNvSpPr/>
          <p:nvPr/>
        </p:nvSpPr>
        <p:spPr>
          <a:xfrm>
            <a:off x="758952" y="1554480"/>
            <a:ext cx="3566160" cy="1188720"/>
          </a:xfrm>
          <a:prstGeom prst="roundRect">
            <a:avLst>
              <a:gd name="adj" fmla="val 7692"/>
            </a:avLst>
          </a:prstGeom>
          <a:solidFill>
            <a:srgbClr val="121B29"/>
          </a:solidFill>
          <a:ln w="12700">
            <a:solidFill>
              <a:srgbClr val="1F2B40"/>
            </a:solidFill>
            <a:prstDash val="solid"/>
          </a:ln>
        </p:spPr>
        <p:txBody>
          <a:bodyPr/>
          <a:p/>
        </p:txBody>
      </p:sp>
      <p:sp>
        <p:nvSpPr>
          <p:cNvPr id="12" name="Text 7"/>
          <p:cNvSpPr txBox="1"/>
          <p:nvPr/>
        </p:nvSpPr>
        <p:spPr>
          <a:xfrm>
            <a:off x="987552" y="1664208"/>
            <a:ext cx="3108960" cy="640080"/>
          </a:xfrm>
          <a:prstGeom prst="rect">
            <a:avLst/>
          </a:prstGeom>
          <a:noFill/>
          <a:ln/>
        </p:spPr>
        <p:txBody>
          <a:bodyPr wrap="square" lIns="0" tIns="0" rIns="0" bIns="0" rtlCol="0" anchor="ctr"/>
          <a:lstStyle/>
          <a:p>
            <a:pPr algn="r" indent="0" marL="0">
              <a:buNone/>
            </a:pPr>
            <a:r>
              <a:rPr lang="ar-KW" altLang="en-US" sz="4000" b="1" dirty="0">
                <a:solidFill>
                  <a:srgbClr val="22D3EE"/>
                </a:solidFill>
                <a:latin typeface="Courier New" pitchFamily="34" charset="0"/>
                <a:ea typeface="Courier New" pitchFamily="34" charset="-122"/>
                <a:cs typeface="Courier New" pitchFamily="34" charset="-120"/>
              </a:rPr>
              <a:t>9</a:t>
            </a:r>
            <a:endParaRPr lang="ar-KW" sz="4000" dirty="0"/>
          </a:p>
        </p:txBody>
      </p:sp>
      <p:sp>
        <p:nvSpPr>
          <p:cNvPr id="13" name="Text 8"/>
          <p:cNvSpPr txBox="1"/>
          <p:nvPr/>
        </p:nvSpPr>
        <p:spPr>
          <a:xfrm>
            <a:off x="987552" y="2304288"/>
            <a:ext cx="3108960" cy="320040"/>
          </a:xfrm>
          <a:prstGeom prst="rect">
            <a:avLst/>
          </a:prstGeom>
          <a:noFill/>
          <a:ln/>
        </p:spPr>
        <p:txBody>
          <a:bodyPr wrap="square" lIns="0" tIns="0" rIns="0" bIns="0" rtlCol="0" anchor="ctr"/>
          <a:lstStyle/>
          <a:p>
            <a:pPr rtl="1" algn="r" indent="0" marL="0">
              <a:buNone/>
            </a:pPr>
            <a:r>
              <a:rPr lang="ar-KW" altLang="en-US" sz="1200" dirty="0">
                <a:solidFill>
                  <a:srgbClr val="9AA8BA"/>
                </a:solidFill>
                <a:latin typeface="Arial" pitchFamily="34" charset="0"/>
                <a:ea typeface="Arial" pitchFamily="34" charset="-122"/>
                <a:cs typeface="Arial" pitchFamily="34" charset="-120"/>
              </a:rPr>
              <a:t>مناطق</a:t>
            </a:r>
            <a:endParaRPr lang="ar-KW" sz="1200" dirty="0"/>
          </a:p>
        </p:txBody>
      </p:sp>
      <p:sp>
        <p:nvSpPr>
          <p:cNvPr id="14" name="Shape 9"/>
          <p:cNvSpPr/>
          <p:nvPr/>
        </p:nvSpPr>
        <p:spPr>
          <a:xfrm>
            <a:off x="4599432" y="2971800"/>
            <a:ext cx="3566160" cy="1188720"/>
          </a:xfrm>
          <a:prstGeom prst="roundRect">
            <a:avLst>
              <a:gd name="adj" fmla="val 7692"/>
            </a:avLst>
          </a:prstGeom>
          <a:solidFill>
            <a:srgbClr val="121B29"/>
          </a:solidFill>
          <a:ln w="12700">
            <a:solidFill>
              <a:srgbClr val="1F2B40"/>
            </a:solidFill>
            <a:prstDash val="solid"/>
          </a:ln>
        </p:spPr>
        <p:txBody>
          <a:bodyPr/>
          <a:p/>
        </p:txBody>
      </p:sp>
      <p:sp>
        <p:nvSpPr>
          <p:cNvPr id="15" name="Text 10"/>
          <p:cNvSpPr txBox="1"/>
          <p:nvPr/>
        </p:nvSpPr>
        <p:spPr>
          <a:xfrm>
            <a:off x="4828032" y="3081528"/>
            <a:ext cx="3108960" cy="640080"/>
          </a:xfrm>
          <a:prstGeom prst="rect">
            <a:avLst/>
          </a:prstGeom>
          <a:noFill/>
          <a:ln/>
        </p:spPr>
        <p:txBody>
          <a:bodyPr wrap="square" lIns="0" tIns="0" rIns="0" bIns="0" rtlCol="0" anchor="ctr"/>
          <a:lstStyle/>
          <a:p>
            <a:pPr algn="r" indent="0" marL="0">
              <a:buNone/>
            </a:pPr>
            <a:r>
              <a:rPr lang="ar-KW" altLang="en-US" sz="4000" b="1" dirty="0">
                <a:solidFill>
                  <a:srgbClr val="22D3EE"/>
                </a:solidFill>
                <a:latin typeface="Courier New" pitchFamily="34" charset="0"/>
                <a:ea typeface="Courier New" pitchFamily="34" charset="-122"/>
                <a:cs typeface="Courier New" pitchFamily="34" charset="-120"/>
              </a:rPr>
              <a:t>14</a:t>
            </a:r>
            <a:endParaRPr lang="ar-KW" sz="4000" dirty="0"/>
          </a:p>
        </p:txBody>
      </p:sp>
      <p:sp>
        <p:nvSpPr>
          <p:cNvPr id="16" name="Text 11"/>
          <p:cNvSpPr txBox="1"/>
          <p:nvPr/>
        </p:nvSpPr>
        <p:spPr>
          <a:xfrm>
            <a:off x="4828032" y="3721608"/>
            <a:ext cx="3108960" cy="320040"/>
          </a:xfrm>
          <a:prstGeom prst="rect">
            <a:avLst/>
          </a:prstGeom>
          <a:noFill/>
          <a:ln/>
        </p:spPr>
        <p:txBody>
          <a:bodyPr wrap="square" lIns="0" tIns="0" rIns="0" bIns="0" rtlCol="0" anchor="ctr"/>
          <a:lstStyle/>
          <a:p>
            <a:pPr rtl="1" algn="r" indent="0" marL="0">
              <a:buNone/>
            </a:pPr>
            <a:r>
              <a:rPr lang="ar-KW" altLang="en-US" sz="1200" dirty="0">
                <a:solidFill>
                  <a:srgbClr val="9AA8BA"/>
                </a:solidFill>
                <a:latin typeface="Arial" pitchFamily="34" charset="0"/>
                <a:ea typeface="Arial" pitchFamily="34" charset="-122"/>
                <a:cs typeface="Arial" pitchFamily="34" charset="-120"/>
              </a:rPr>
              <a:t>فئة مستشعرات</a:t>
            </a:r>
            <a:endParaRPr lang="ar-KW" sz="1200" dirty="0"/>
          </a:p>
        </p:txBody>
      </p:sp>
      <p:sp>
        <p:nvSpPr>
          <p:cNvPr id="17" name="Shape 12"/>
          <p:cNvSpPr/>
          <p:nvPr/>
        </p:nvSpPr>
        <p:spPr>
          <a:xfrm>
            <a:off x="758952" y="2971800"/>
            <a:ext cx="3566160" cy="1188720"/>
          </a:xfrm>
          <a:prstGeom prst="roundRect">
            <a:avLst>
              <a:gd name="adj" fmla="val 7692"/>
            </a:avLst>
          </a:prstGeom>
          <a:solidFill>
            <a:srgbClr val="121B29"/>
          </a:solidFill>
          <a:ln w="12700">
            <a:solidFill>
              <a:srgbClr val="1F2B40"/>
            </a:solidFill>
            <a:prstDash val="solid"/>
          </a:ln>
        </p:spPr>
        <p:txBody>
          <a:bodyPr/>
          <a:p/>
        </p:txBody>
      </p:sp>
      <p:sp>
        <p:nvSpPr>
          <p:cNvPr id="18" name="Text 13"/>
          <p:cNvSpPr txBox="1"/>
          <p:nvPr/>
        </p:nvSpPr>
        <p:spPr>
          <a:xfrm>
            <a:off x="987552" y="3081528"/>
            <a:ext cx="3108960" cy="640080"/>
          </a:xfrm>
          <a:prstGeom prst="rect">
            <a:avLst/>
          </a:prstGeom>
          <a:noFill/>
          <a:ln/>
        </p:spPr>
        <p:txBody>
          <a:bodyPr wrap="square" lIns="0" tIns="0" rIns="0" bIns="0" rtlCol="0" anchor="ctr"/>
          <a:lstStyle/>
          <a:p>
            <a:pPr algn="r" indent="0" marL="0">
              <a:buNone/>
            </a:pPr>
            <a:r>
              <a:rPr lang="ar-KW" altLang="en-US" sz="4000" b="1" dirty="0">
                <a:solidFill>
                  <a:srgbClr val="22D3EE"/>
                </a:solidFill>
                <a:latin typeface="Courier New" pitchFamily="34" charset="0"/>
                <a:ea typeface="Courier New" pitchFamily="34" charset="-122"/>
                <a:cs typeface="Courier New" pitchFamily="34" charset="-120"/>
              </a:rPr>
              <a:t>67</a:t>
            </a:r>
            <a:endParaRPr lang="ar-KW" sz="4000" dirty="0"/>
          </a:p>
        </p:txBody>
      </p:sp>
      <p:sp>
        <p:nvSpPr>
          <p:cNvPr id="19" name="Text 14"/>
          <p:cNvSpPr txBox="1"/>
          <p:nvPr/>
        </p:nvSpPr>
        <p:spPr>
          <a:xfrm>
            <a:off x="987552" y="3721608"/>
            <a:ext cx="3108960" cy="320040"/>
          </a:xfrm>
          <a:prstGeom prst="rect">
            <a:avLst/>
          </a:prstGeom>
          <a:noFill/>
          <a:ln/>
        </p:spPr>
        <p:txBody>
          <a:bodyPr wrap="square" lIns="0" tIns="0" rIns="0" bIns="0" rtlCol="0" anchor="ctr"/>
          <a:lstStyle/>
          <a:p>
            <a:pPr rtl="1" algn="r" indent="0" marL="0">
              <a:buNone/>
            </a:pPr>
            <a:r>
              <a:rPr lang="ar-KW" altLang="en-US" sz="1200" dirty="0">
                <a:solidFill>
                  <a:srgbClr val="9AA8BA"/>
                </a:solidFill>
                <a:latin typeface="Arial" pitchFamily="34" charset="0"/>
                <a:ea typeface="Arial" pitchFamily="34" charset="-122"/>
                <a:cs typeface="Arial" pitchFamily="34" charset="-120"/>
              </a:rPr>
              <a:t>علامة على الخريطة</a:t>
            </a:r>
            <a:endParaRPr lang="ar-KW" sz="1200" dirty="0"/>
          </a:p>
        </p:txBody>
      </p:sp>
      <p:sp>
        <p:nvSpPr>
          <p:cNvPr id="20" name="Text 15"/>
          <p:cNvSpPr txBox="1"/>
          <p:nvPr/>
        </p:nvSpPr>
        <p:spPr>
          <a:xfrm>
            <a:off x="576072" y="4526280"/>
            <a:ext cx="7589520" cy="1645920"/>
          </a:xfrm>
          <a:prstGeom prst="rect">
            <a:avLst/>
          </a:prstGeom>
          <a:noFill/>
          <a:ln/>
        </p:spPr>
        <p:txBody>
          <a:bodyPr wrap="square" lIns="0" tIns="0" rIns="0" bIns="0" rtlCol="0" anchor="ctr"/>
          <a:lstStyle/>
          <a:p>
            <a:pPr rtl="1" algn="r" indent="0" marL="0">
              <a:buNone/>
            </a:pPr>
            <a:r>
              <a:rPr lang="ar-KW" altLang="en-US" sz="1350" dirty="0">
                <a:solidFill>
                  <a:srgbClr val="9AA8BA"/>
                </a:solidFill>
                <a:latin typeface="Arial" pitchFamily="34" charset="0"/>
                <a:ea typeface="Arial" pitchFamily="34" charset="-122"/>
                <a:cs typeface="Arial" pitchFamily="34" charset="-120"/>
              </a:rPr>
              <a:t>الخريطة مرقّمة بستين موقعًا، وكل رقم فيها يصبح مدخلًا في سجل النظام باسمه ومنطقته ومستشعراته، فحين يقرأ مستشعر الحرارة في منطقة المطاعم قراءة يعرف النظام فورًا أنها من الموقع 51، وحين ينطلق إنذار حريق تظهر النقطة نفسها على شاشة العمليات، وهذا ما يسمّى بالنموذج الرقمي.</a:t>
            </a:r>
            <a:endParaRPr lang="ar-KW" sz="1350" dirty="0"/>
          </a:p>
        </p:txBody>
      </p:sp>
      <p:sp>
        <p:nvSpPr>
          <p:cNvPr id="21" name="TextBox 20"/>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03 // البنية</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أربع طبقات، من الاستشعار إلى القرار</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8988552" y="1554480"/>
            <a:ext cx="2651760" cy="2743200"/>
          </a:xfrm>
          <a:prstGeom prst="roundRect">
            <a:avLst>
              <a:gd name="adj" fmla="val 4138"/>
            </a:avLst>
          </a:prstGeom>
          <a:solidFill>
            <a:srgbClr val="121B29"/>
          </a:solidFill>
          <a:ln w="12700">
            <a:solidFill>
              <a:srgbClr val="1F2B40"/>
            </a:solidFill>
            <a:prstDash val="solid"/>
          </a:ln>
        </p:spPr>
        <p:txBody>
          <a:bodyPr/>
          <a:p/>
        </p:txBody>
      </p:sp>
      <p:sp>
        <p:nvSpPr>
          <p:cNvPr id="8" name="Text 4"/>
          <p:cNvSpPr txBox="1"/>
          <p:nvPr/>
        </p:nvSpPr>
        <p:spPr>
          <a:xfrm>
            <a:off x="9217152" y="1737360"/>
            <a:ext cx="21945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الاستشعار</a:t>
            </a:r>
            <a:endParaRPr lang="ar-KW" sz="1600" dirty="0"/>
          </a:p>
        </p:txBody>
      </p:sp>
      <p:sp>
        <p:nvSpPr>
          <p:cNvPr id="9" name="Text 5"/>
          <p:cNvSpPr txBox="1"/>
          <p:nvPr/>
        </p:nvSpPr>
        <p:spPr>
          <a:xfrm>
            <a:off x="9217152" y="2286000"/>
            <a:ext cx="2194560" cy="182880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أربع عشرة فئة على شبكة LoRaWAN خاصة: الحريق والغاز والمارة والضوضاء والهواء والمياه والتبريد والرطوبة والنفايات والعبث والمواقف والمرور والحرارة والإنارة، ومورّدان لكل فئة.</a:t>
            </a:r>
            <a:endParaRPr lang="ar-KW" sz="1250" dirty="0"/>
          </a:p>
        </p:txBody>
      </p:sp>
      <p:sp>
        <p:nvSpPr>
          <p:cNvPr id="10" name="Shape 6"/>
          <p:cNvSpPr/>
          <p:nvPr/>
        </p:nvSpPr>
        <p:spPr>
          <a:xfrm>
            <a:off x="6153912" y="1554480"/>
            <a:ext cx="2651760" cy="2743200"/>
          </a:xfrm>
          <a:prstGeom prst="roundRect">
            <a:avLst>
              <a:gd name="adj" fmla="val 4138"/>
            </a:avLst>
          </a:prstGeom>
          <a:solidFill>
            <a:srgbClr val="121B29"/>
          </a:solidFill>
          <a:ln w="12700">
            <a:solidFill>
              <a:srgbClr val="1F2B40"/>
            </a:solidFill>
            <a:prstDash val="solid"/>
          </a:ln>
        </p:spPr>
        <p:txBody>
          <a:bodyPr/>
          <a:p/>
        </p:txBody>
      </p:sp>
      <p:sp>
        <p:nvSpPr>
          <p:cNvPr id="11" name="Text 7"/>
          <p:cNvSpPr txBox="1"/>
          <p:nvPr/>
        </p:nvSpPr>
        <p:spPr>
          <a:xfrm>
            <a:off x="6382512" y="1737360"/>
            <a:ext cx="21945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الوحدة المحلية</a:t>
            </a:r>
            <a:endParaRPr lang="ar-KW" sz="1600" dirty="0"/>
          </a:p>
        </p:txBody>
      </p:sp>
      <p:sp>
        <p:nvSpPr>
          <p:cNvPr id="12" name="Text 8"/>
          <p:cNvSpPr txBox="1"/>
          <p:nvPr/>
        </p:nvSpPr>
        <p:spPr>
          <a:xfrm>
            <a:off x="6382512" y="2286000"/>
            <a:ext cx="2194560" cy="182880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خمس بوابات، وألياف مع احتياط NB-IoT، وزوج عقد بقواعد محلية واستقلال اثنتين وسبعين ساعة، وقناة لأنظمة التشغيل لا تمرّر إلا أوامر موقّعة.</a:t>
            </a:r>
            <a:endParaRPr lang="ar-KW" sz="1250" dirty="0"/>
          </a:p>
        </p:txBody>
      </p:sp>
      <p:sp>
        <p:nvSpPr>
          <p:cNvPr id="13" name="Shape 9"/>
          <p:cNvSpPr/>
          <p:nvPr/>
        </p:nvSpPr>
        <p:spPr>
          <a:xfrm>
            <a:off x="3319272" y="1554480"/>
            <a:ext cx="2651760" cy="2743200"/>
          </a:xfrm>
          <a:prstGeom prst="roundRect">
            <a:avLst>
              <a:gd name="adj" fmla="val 4138"/>
            </a:avLst>
          </a:prstGeom>
          <a:solidFill>
            <a:srgbClr val="121B29"/>
          </a:solidFill>
          <a:ln w="12700">
            <a:solidFill>
              <a:srgbClr val="1F2B40"/>
            </a:solidFill>
            <a:prstDash val="solid"/>
          </a:ln>
        </p:spPr>
        <p:txBody>
          <a:bodyPr/>
          <a:p/>
        </p:txBody>
      </p:sp>
      <p:sp>
        <p:nvSpPr>
          <p:cNvPr id="14" name="Text 10"/>
          <p:cNvSpPr txBox="1"/>
          <p:nvPr/>
        </p:nvSpPr>
        <p:spPr>
          <a:xfrm>
            <a:off x="3547872" y="1737360"/>
            <a:ext cx="21945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المنصة</a:t>
            </a:r>
            <a:endParaRPr lang="ar-KW" sz="1600" dirty="0"/>
          </a:p>
        </p:txBody>
      </p:sp>
      <p:sp>
        <p:nvSpPr>
          <p:cNvPr id="15" name="Text 11"/>
          <p:cNvSpPr txBox="1"/>
          <p:nvPr/>
        </p:nvSpPr>
        <p:spPr>
          <a:xfrm>
            <a:off x="3547872" y="2286000"/>
            <a:ext cx="2194560" cy="182880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وسيط بشهادة لكل جهاز، وسلاسل زمنية، ونموذج رقمي على الخريطة، وجهة إصدار الهويات توقّع البرامج، ومفتوحة المصدر مع مسار Azure.</a:t>
            </a:r>
            <a:endParaRPr lang="ar-KW" sz="1250" dirty="0"/>
          </a:p>
        </p:txBody>
      </p:sp>
      <p:sp>
        <p:nvSpPr>
          <p:cNvPr id="16" name="Shape 12"/>
          <p:cNvSpPr/>
          <p:nvPr/>
        </p:nvSpPr>
        <p:spPr>
          <a:xfrm>
            <a:off x="484632" y="1554480"/>
            <a:ext cx="2651760" cy="2743200"/>
          </a:xfrm>
          <a:prstGeom prst="roundRect">
            <a:avLst>
              <a:gd name="adj" fmla="val 4138"/>
            </a:avLst>
          </a:prstGeom>
          <a:solidFill>
            <a:srgbClr val="121B29"/>
          </a:solidFill>
          <a:ln w="12700">
            <a:solidFill>
              <a:srgbClr val="1F2B40"/>
            </a:solidFill>
            <a:prstDash val="solid"/>
          </a:ln>
        </p:spPr>
        <p:txBody>
          <a:bodyPr/>
          <a:p/>
        </p:txBody>
      </p:sp>
      <p:sp>
        <p:nvSpPr>
          <p:cNvPr id="17" name="Text 13"/>
          <p:cNvSpPr txBox="1"/>
          <p:nvPr/>
        </p:nvSpPr>
        <p:spPr>
          <a:xfrm>
            <a:off x="713232" y="1737360"/>
            <a:ext cx="2194560" cy="457200"/>
          </a:xfrm>
          <a:prstGeom prst="rect">
            <a:avLst/>
          </a:prstGeom>
          <a:noFill/>
          <a:ln/>
        </p:spPr>
        <p:txBody>
          <a:bodyPr wrap="square" lIns="0" tIns="0" rIns="0" bIns="0" rtlCol="0" anchor="ctr"/>
          <a:lstStyle/>
          <a:p>
            <a:pPr rtl="1" algn="r" indent="0" marL="0">
              <a:buNone/>
            </a:pPr>
            <a:r>
              <a:rPr lang="ar-KW" altLang="en-US" sz="1600" b="1" dirty="0">
                <a:solidFill>
                  <a:srgbClr val="E9EEF6"/>
                </a:solidFill>
                <a:latin typeface="Arial" pitchFamily="34" charset="0"/>
                <a:ea typeface="Arial" pitchFamily="34" charset="-122"/>
                <a:cs typeface="Arial" pitchFamily="34" charset="-120"/>
              </a:rPr>
              <a:t>التطبيقات</a:t>
            </a:r>
            <a:endParaRPr lang="ar-KW" sz="1600" dirty="0"/>
          </a:p>
        </p:txBody>
      </p:sp>
      <p:sp>
        <p:nvSpPr>
          <p:cNvPr id="18" name="Text 14"/>
          <p:cNvSpPr txBox="1"/>
          <p:nvPr/>
        </p:nvSpPr>
        <p:spPr>
          <a:xfrm>
            <a:off x="713232" y="2286000"/>
            <a:ext cx="2194560" cy="1828800"/>
          </a:xfrm>
          <a:prstGeom prst="rect">
            <a:avLst/>
          </a:prstGeom>
          <a:noFill/>
          <a:ln/>
        </p:spPr>
        <p:txBody>
          <a:bodyPr wrap="square" lIns="0" tIns="0" rIns="0" bIns="0" rtlCol="0" anchor="t"/>
          <a:lstStyle/>
          <a:p>
            <a:pPr rtl="1" algn="r" indent="0" marL="0">
              <a:buNone/>
            </a:pPr>
            <a:r>
              <a:rPr lang="ar-KW" altLang="en-US" sz="1250" dirty="0">
                <a:solidFill>
                  <a:srgbClr val="9AA8BA"/>
                </a:solidFill>
                <a:latin typeface="Arial" pitchFamily="34" charset="0"/>
                <a:ea typeface="Arial" pitchFamily="34" charset="-122"/>
                <a:cs typeface="Arial" pitchFamily="34" charset="-120"/>
              </a:rPr>
              <a:t>لوحة تبدأ بالسلامة، وتوجيه التنبيهات إلى الإطفاء بتأكيد بشري، وبوابة للتجار حسب المنطقة والساعة، وإرشاد عام وبيانات مفتوحة.</a:t>
            </a:r>
            <a:endParaRPr lang="ar-KW" sz="1250" dirty="0"/>
          </a:p>
        </p:txBody>
      </p:sp>
      <p:pic>
        <p:nvPicPr>
          <p:cNvPr id="19" name="Image 1" descr="/tmp/deck/layers-ar.png">    </p:cNvPr>
          <p:cNvPicPr>
            <a:picLocks noChangeAspect="1"/>
          </p:cNvPicPr>
          <p:nvPr/>
        </p:nvPicPr>
        <p:blipFill>
          <a:blip r:embed="rId2"/>
          <a:stretch>
            <a:fillRect/>
          </a:stretch>
        </p:blipFill>
        <p:spPr>
          <a:xfrm>
            <a:off x="576072" y="4434840"/>
            <a:ext cx="10241280" cy="1920240"/>
          </a:xfrm>
          <a:prstGeom prst="rect">
            <a:avLst/>
          </a:prstGeom>
        </p:spPr>
      </p:pic>
      <p:sp>
        <p:nvSpPr>
          <p:cNvPr id="20" name="TextBox 19"/>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04 // الشبكة والوحدة المحلية</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الوحدة المحلية تحمي الناس حين تغيب السحابة</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network-ar.png">    </p:cNvPr>
          <p:cNvPicPr>
            <a:picLocks noChangeAspect="1"/>
          </p:cNvPicPr>
          <p:nvPr/>
        </p:nvPicPr>
        <p:blipFill>
          <a:blip r:embed="rId2"/>
          <a:stretch>
            <a:fillRect/>
          </a:stretch>
        </p:blipFill>
        <p:spPr>
          <a:xfrm>
            <a:off x="4142232" y="1554480"/>
            <a:ext cx="7498080" cy="2048256"/>
          </a:xfrm>
          <a:prstGeom prst="rect">
            <a:avLst/>
          </a:prstGeom>
        </p:spPr>
      </p:pic>
      <p:sp>
        <p:nvSpPr>
          <p:cNvPr id="8" name="Text 3"/>
          <p:cNvSpPr txBox="1"/>
          <p:nvPr/>
        </p:nvSpPr>
        <p:spPr>
          <a:xfrm>
            <a:off x="576072" y="1554480"/>
            <a:ext cx="3291840" cy="457200"/>
          </a:xfrm>
          <a:prstGeom prst="rect">
            <a:avLst/>
          </a:prstGeom>
          <a:noFill/>
          <a:ln/>
        </p:spPr>
        <p:txBody>
          <a:bodyPr wrap="square" lIns="0" tIns="0" rIns="0" bIns="0" rtlCol="0" anchor="ctr"/>
          <a:lstStyle/>
          <a:p>
            <a:pPr rtl="1" algn="r" indent="0" marL="0">
              <a:buNone/>
            </a:pPr>
            <a:r>
              <a:rPr lang="ar-KW" altLang="en-US" sz="2200" b="1" dirty="0">
                <a:solidFill>
                  <a:srgbClr val="22D3EE"/>
                </a:solidFill>
                <a:latin typeface="Arial" pitchFamily="34" charset="0"/>
                <a:ea typeface="Arial" pitchFamily="34" charset="-122"/>
                <a:cs typeface="Arial" pitchFamily="34" charset="-120"/>
              </a:rPr>
              <a:t>5 بوابات</a:t>
            </a:r>
            <a:endParaRPr lang="ar-KW" sz="2200" dirty="0"/>
          </a:p>
        </p:txBody>
      </p:sp>
      <p:sp>
        <p:nvSpPr>
          <p:cNvPr id="9" name="Text 4"/>
          <p:cNvSpPr txBox="1"/>
          <p:nvPr/>
        </p:nvSpPr>
        <p:spPr>
          <a:xfrm>
            <a:off x="576072" y="2011680"/>
            <a:ext cx="3291840" cy="914400"/>
          </a:xfrm>
          <a:prstGeom prst="rect">
            <a:avLst/>
          </a:prstGeom>
          <a:noFill/>
          <a:ln/>
        </p:spPr>
        <p:txBody>
          <a:bodyPr wrap="square" lIns="0" tIns="0" rIns="0" bIns="0" rtlCol="0" anchor="t"/>
          <a:lstStyle/>
          <a:p>
            <a:pPr rtl="1" algn="r" indent="0" marL="0">
              <a:buNone/>
            </a:pPr>
            <a:r>
              <a:rPr lang="ar-KW" altLang="en-US" sz="1200" dirty="0">
                <a:solidFill>
                  <a:srgbClr val="9AA8BA"/>
                </a:solidFill>
                <a:latin typeface="Arial" pitchFamily="34" charset="0"/>
                <a:ea typeface="Arial" pitchFamily="34" charset="-122"/>
                <a:cs typeface="Arial" pitchFamily="34" charset="-120"/>
              </a:rPr>
              <a:t>تغطية LoRaWAN متداخلة، أربع على حلقة الألياف وواحدة على NB-IoT حيث لا تصل الألياف</a:t>
            </a:r>
            <a:endParaRPr lang="ar-KW" sz="1200" dirty="0"/>
          </a:p>
        </p:txBody>
      </p:sp>
      <p:sp>
        <p:nvSpPr>
          <p:cNvPr id="10" name="Text 5"/>
          <p:cNvSpPr txBox="1"/>
          <p:nvPr/>
        </p:nvSpPr>
        <p:spPr>
          <a:xfrm>
            <a:off x="576072" y="3108960"/>
            <a:ext cx="3291840" cy="457200"/>
          </a:xfrm>
          <a:prstGeom prst="rect">
            <a:avLst/>
          </a:prstGeom>
          <a:noFill/>
          <a:ln/>
        </p:spPr>
        <p:txBody>
          <a:bodyPr wrap="square" lIns="0" tIns="0" rIns="0" bIns="0" rtlCol="0" anchor="ctr"/>
          <a:lstStyle/>
          <a:p>
            <a:pPr rtl="1" algn="r" indent="0" marL="0">
              <a:buNone/>
            </a:pPr>
            <a:r>
              <a:rPr lang="ar-KW" altLang="en-US" sz="2200" b="1" dirty="0">
                <a:solidFill>
                  <a:srgbClr val="22D3EE"/>
                </a:solidFill>
                <a:latin typeface="Arial" pitchFamily="34" charset="0"/>
                <a:ea typeface="Arial" pitchFamily="34" charset="-122"/>
                <a:cs typeface="Arial" pitchFamily="34" charset="-120"/>
              </a:rPr>
              <a:t>72 ساعة</a:t>
            </a:r>
            <a:endParaRPr lang="ar-KW" sz="2200" dirty="0"/>
          </a:p>
        </p:txBody>
      </p:sp>
      <p:sp>
        <p:nvSpPr>
          <p:cNvPr id="11" name="Text 6"/>
          <p:cNvSpPr txBox="1"/>
          <p:nvPr/>
        </p:nvSpPr>
        <p:spPr>
          <a:xfrm>
            <a:off x="576072" y="3566160"/>
            <a:ext cx="3291840" cy="914400"/>
          </a:xfrm>
          <a:prstGeom prst="rect">
            <a:avLst/>
          </a:prstGeom>
          <a:noFill/>
          <a:ln/>
        </p:spPr>
        <p:txBody>
          <a:bodyPr wrap="square" lIns="0" tIns="0" rIns="0" bIns="0" rtlCol="0" anchor="t"/>
          <a:lstStyle/>
          <a:p>
            <a:pPr rtl="1" algn="r" indent="0" marL="0">
              <a:buNone/>
            </a:pPr>
            <a:r>
              <a:rPr lang="ar-KW" altLang="en-US" sz="1200" dirty="0">
                <a:solidFill>
                  <a:srgbClr val="9AA8BA"/>
                </a:solidFill>
                <a:latin typeface="Arial" pitchFamily="34" charset="0"/>
                <a:ea typeface="Arial" pitchFamily="34" charset="-122"/>
                <a:cs typeface="Arial" pitchFamily="34" charset="-120"/>
              </a:rPr>
              <a:t>تخزين وإعادة إرسال حين تغيب المنصة، وتنبيه السلامة يستمر محليًا</a:t>
            </a:r>
            <a:endParaRPr lang="ar-KW" sz="1200" dirty="0"/>
          </a:p>
        </p:txBody>
      </p:sp>
      <p:sp>
        <p:nvSpPr>
          <p:cNvPr id="12" name="Text 7"/>
          <p:cNvSpPr txBox="1"/>
          <p:nvPr/>
        </p:nvSpPr>
        <p:spPr>
          <a:xfrm>
            <a:off x="576072" y="4663440"/>
            <a:ext cx="3291840" cy="457200"/>
          </a:xfrm>
          <a:prstGeom prst="rect">
            <a:avLst/>
          </a:prstGeom>
          <a:noFill/>
          <a:ln/>
        </p:spPr>
        <p:txBody>
          <a:bodyPr wrap="square" lIns="0" tIns="0" rIns="0" bIns="0" rtlCol="0" anchor="ctr"/>
          <a:lstStyle/>
          <a:p>
            <a:pPr rtl="1" algn="r" indent="0" marL="0">
              <a:buNone/>
            </a:pPr>
            <a:r>
              <a:rPr lang="ar-KW" altLang="en-US" sz="2200" b="1" dirty="0">
                <a:solidFill>
                  <a:srgbClr val="22D3EE"/>
                </a:solidFill>
                <a:latin typeface="Arial" pitchFamily="34" charset="0"/>
                <a:ea typeface="Arial" pitchFamily="34" charset="-122"/>
                <a:cs typeface="Arial" pitchFamily="34" charset="-120"/>
              </a:rPr>
              <a:t>موقّع فقط</a:t>
            </a:r>
            <a:endParaRPr lang="ar-KW" sz="2200" dirty="0"/>
          </a:p>
        </p:txBody>
      </p:sp>
      <p:sp>
        <p:nvSpPr>
          <p:cNvPr id="13" name="Text 8"/>
          <p:cNvSpPr txBox="1"/>
          <p:nvPr/>
        </p:nvSpPr>
        <p:spPr>
          <a:xfrm>
            <a:off x="576072" y="5120640"/>
            <a:ext cx="3291840" cy="914400"/>
          </a:xfrm>
          <a:prstGeom prst="rect">
            <a:avLst/>
          </a:prstGeom>
          <a:noFill/>
          <a:ln/>
        </p:spPr>
        <p:txBody>
          <a:bodyPr wrap="square" lIns="0" tIns="0" rIns="0" bIns="0" rtlCol="0" anchor="t"/>
          <a:lstStyle/>
          <a:p>
            <a:pPr rtl="1" algn="r" indent="0" marL="0">
              <a:buNone/>
            </a:pPr>
            <a:r>
              <a:rPr lang="ar-KW" altLang="en-US" sz="1200" dirty="0">
                <a:solidFill>
                  <a:srgbClr val="9AA8BA"/>
                </a:solidFill>
                <a:latin typeface="Arial" pitchFamily="34" charset="0"/>
                <a:ea typeface="Arial" pitchFamily="34" charset="-122"/>
                <a:cs typeface="Arial" pitchFamily="34" charset="-120"/>
              </a:rPr>
              <a:t>قناة التشغيل تقبل أوامر من قائمة سماح، موقّعة ومقروءة الأثر، ولا شيء غير ذلك</a:t>
            </a:r>
            <a:endParaRPr lang="ar-KW" sz="1200" dirty="0"/>
          </a:p>
        </p:txBody>
      </p:sp>
      <p:sp>
        <p:nvSpPr>
          <p:cNvPr id="14" name="Text 9"/>
          <p:cNvSpPr txBox="1"/>
          <p:nvPr/>
        </p:nvSpPr>
        <p:spPr>
          <a:xfrm>
            <a:off x="4142232" y="3840480"/>
            <a:ext cx="7498080" cy="822960"/>
          </a:xfrm>
          <a:prstGeom prst="rect">
            <a:avLst/>
          </a:prstGeom>
          <a:noFill/>
          <a:ln/>
        </p:spPr>
        <p:txBody>
          <a:bodyPr wrap="square" lIns="0" tIns="0" rIns="0" bIns="0" rtlCol="0" anchor="ctr"/>
          <a:lstStyle/>
          <a:p>
            <a:pPr rtl="1" algn="r" indent="0" marL="0">
              <a:buNone/>
            </a:pPr>
            <a:r>
              <a:rPr lang="ar-KW" altLang="en-US" sz="1300" dirty="0">
                <a:solidFill>
                  <a:srgbClr val="E9EEF6"/>
                </a:solidFill>
                <a:latin typeface="Arial" pitchFamily="34" charset="0"/>
                <a:ea typeface="Arial" pitchFamily="34" charset="-122"/>
                <a:cs typeface="Arial" pitchFamily="34" charset="-120"/>
              </a:rPr>
              <a:t>ماذا يحدث حين ينقطع الاتصال؟ الوحدة المحلية متصلة، ثم متراجعة تأخذ القواعد المحلية فيها القرار، ثم منقطعة تخزّن قراءات ثلاثة أيام بينما إنذار الحريق يعمل كأن شيئًا لم يكن، ثم متعافية ترسل ما تأخر، وكل ثلاثة أشهر نسحب الألياف عمدًا لنتأكد.</a:t>
            </a:r>
            <a:endParaRPr lang="ar-KW" sz="1300" dirty="0"/>
          </a:p>
        </p:txBody>
      </p:sp>
      <p:pic>
        <p:nvPicPr>
          <p:cNvPr id="15" name="Image 2" descr="/home/claude/smartsouq/assets/photos/gallery-06.jpg">    </p:cNvPr>
          <p:cNvPicPr>
            <a:picLocks noChangeAspect="1"/>
          </p:cNvPicPr>
          <p:nvPr/>
        </p:nvPicPr>
        <p:blipFill>
          <a:blip r:embed="rId3"/>
          <a:srcRect l="0" r="0" t="0" b="0"/>
          <a:stretch/>
        </p:blipFill>
        <p:spPr>
          <a:xfrm>
            <a:off x="4142232" y="4846320"/>
            <a:ext cx="7498080" cy="1463040"/>
          </a:xfrm>
          <a:prstGeom prst="rect">
            <a:avLst/>
          </a:prstGeom>
        </p:spPr>
      </p:pic>
      <p:sp>
        <p:nvSpPr>
          <p:cNvPr id="16" name="TextBox 15"/>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05 // الأمن</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مناطق ثقة وقنوات، تراجع قبل أن يبنى شيء</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blueprint-ar.png">    </p:cNvPr>
          <p:cNvPicPr>
            <a:picLocks noChangeAspect="1"/>
          </p:cNvPicPr>
          <p:nvPr/>
        </p:nvPicPr>
        <p:blipFill>
          <a:blip r:embed="rId2"/>
          <a:stretch>
            <a:fillRect/>
          </a:stretch>
        </p:blipFill>
        <p:spPr>
          <a:xfrm>
            <a:off x="576072" y="1554480"/>
            <a:ext cx="11064240" cy="3474720"/>
          </a:xfrm>
          <a:prstGeom prst="rect">
            <a:avLst/>
          </a:prstGeom>
        </p:spPr>
      </p:pic>
      <p:sp>
        <p:nvSpPr>
          <p:cNvPr id="8" name="Shape 3"/>
          <p:cNvSpPr/>
          <p:nvPr/>
        </p:nvSpPr>
        <p:spPr>
          <a:xfrm>
            <a:off x="8074152" y="5212080"/>
            <a:ext cx="3566160" cy="1005840"/>
          </a:xfrm>
          <a:prstGeom prst="roundRect">
            <a:avLst>
              <a:gd name="adj" fmla="val 9091"/>
            </a:avLst>
          </a:prstGeom>
          <a:solidFill>
            <a:srgbClr val="0F2A22"/>
          </a:solidFill>
          <a:ln w="12700">
            <a:solidFill>
              <a:srgbClr val="34D399"/>
            </a:solidFill>
            <a:prstDash val="solid"/>
          </a:ln>
        </p:spPr>
        <p:txBody>
          <a:bodyPr/>
          <a:p/>
        </p:txBody>
      </p:sp>
      <p:sp>
        <p:nvSpPr>
          <p:cNvPr id="9" name="Text 4"/>
          <p:cNvSpPr txBox="1"/>
          <p:nvPr/>
        </p:nvSpPr>
        <p:spPr>
          <a:xfrm>
            <a:off x="8302752" y="5285232"/>
            <a:ext cx="3108960" cy="274320"/>
          </a:xfrm>
          <a:prstGeom prst="rect">
            <a:avLst/>
          </a:prstGeom>
          <a:noFill/>
          <a:ln/>
        </p:spPr>
        <p:txBody>
          <a:bodyPr wrap="square" lIns="0" tIns="0" rIns="0" bIns="0" rtlCol="0" anchor="ctr"/>
          <a:lstStyle/>
          <a:p>
            <a:pPr rtl="1" algn="r" indent="0" marL="0">
              <a:buNone/>
            </a:pPr>
            <a:r>
              <a:rPr lang="ar-KW" altLang="en-US" sz="1000" dirty="0">
                <a:solidFill>
                  <a:srgbClr val="34D399"/>
                </a:solidFill>
                <a:latin typeface="Arial" pitchFamily="34" charset="0"/>
                <a:ea typeface="Arial" pitchFamily="34" charset="-122"/>
                <a:cs typeface="Arial" pitchFamily="34" charset="-120"/>
              </a:rPr>
              <a:t>مراجعة حصن</a:t>
            </a:r>
            <a:endParaRPr lang="ar-KW" sz="1000" dirty="0"/>
          </a:p>
        </p:txBody>
      </p:sp>
      <p:sp>
        <p:nvSpPr>
          <p:cNvPr id="10" name="Text 5"/>
          <p:cNvSpPr txBox="1"/>
          <p:nvPr/>
        </p:nvSpPr>
        <p:spPr>
          <a:xfrm>
            <a:off x="8211312" y="5577840"/>
            <a:ext cx="3200400" cy="457200"/>
          </a:xfrm>
          <a:prstGeom prst="rect">
            <a:avLst/>
          </a:prstGeom>
          <a:noFill/>
          <a:ln/>
        </p:spPr>
        <p:txBody>
          <a:bodyPr wrap="square" lIns="0" tIns="0" rIns="0" bIns="0" rtlCol="0" anchor="ctr"/>
          <a:lstStyle/>
          <a:p>
            <a:pPr rtl="1" algn="r" indent="0" marL="0">
              <a:buNone/>
            </a:pPr>
            <a:r>
              <a:rPr lang="ar-KW" altLang="en-US" sz="1500" b="1" dirty="0">
                <a:solidFill>
                  <a:srgbClr val="E9EEF6"/>
                </a:solidFill>
                <a:latin typeface="Arial" pitchFamily="34" charset="0"/>
                <a:ea typeface="Arial" pitchFamily="34" charset="-122"/>
                <a:cs typeface="Arial" pitchFamily="34" charset="-120"/>
              </a:rPr>
              <a:t>لا ملاحظات  ·  6 من 6 مجالات IEC 62443</a:t>
            </a:r>
            <a:endParaRPr lang="ar-KW" sz="1500" dirty="0"/>
          </a:p>
        </p:txBody>
      </p:sp>
      <p:sp>
        <p:nvSpPr>
          <p:cNvPr id="11" name="Text 6"/>
          <p:cNvSpPr txBox="1"/>
          <p:nvPr/>
        </p:nvSpPr>
        <p:spPr>
          <a:xfrm>
            <a:off x="5422392" y="5212080"/>
            <a:ext cx="2377440" cy="320040"/>
          </a:xfrm>
          <a:prstGeom prst="rect">
            <a:avLst/>
          </a:prstGeom>
          <a:noFill/>
          <a:ln/>
        </p:spPr>
        <p:txBody>
          <a:bodyPr wrap="square" lIns="0" tIns="0" rIns="0" bIns="0" rtlCol="0" anchor="ctr"/>
          <a:lstStyle/>
          <a:p>
            <a:pPr rtl="1" algn="r" indent="0" marL="0">
              <a:buNone/>
            </a:pPr>
            <a:r>
              <a:rPr lang="ar-KW" altLang="en-US" sz="1250" b="1" dirty="0">
                <a:solidFill>
                  <a:srgbClr val="E9EEF6"/>
                </a:solidFill>
                <a:latin typeface="Arial" pitchFamily="34" charset="0"/>
                <a:ea typeface="Arial" pitchFamily="34" charset="-122"/>
                <a:cs typeface="Arial" pitchFamily="34" charset="-120"/>
              </a:rPr>
              <a:t>شهادة لكل جهاز</a:t>
            </a:r>
            <a:endParaRPr lang="ar-KW" sz="1250" dirty="0"/>
          </a:p>
        </p:txBody>
      </p:sp>
      <p:sp>
        <p:nvSpPr>
          <p:cNvPr id="12" name="Text 7"/>
          <p:cNvSpPr txBox="1"/>
          <p:nvPr/>
        </p:nvSpPr>
        <p:spPr>
          <a:xfrm>
            <a:off x="5422392" y="5532120"/>
            <a:ext cx="2377440" cy="731520"/>
          </a:xfrm>
          <a:prstGeom prst="rect">
            <a:avLst/>
          </a:prstGeom>
          <a:noFill/>
          <a:ln/>
        </p:spPr>
        <p:txBody>
          <a:bodyPr wrap="square" lIns="0" tIns="0" rIns="0" bIns="0" rtlCol="0" anchor="t"/>
          <a:lstStyle/>
          <a:p>
            <a:pPr rtl="1" algn="r" indent="0" marL="0">
              <a:buNone/>
            </a:pPr>
            <a:r>
              <a:rPr lang="ar-KW" altLang="en-US" sz="1050" dirty="0">
                <a:solidFill>
                  <a:srgbClr val="9AA8BA"/>
                </a:solidFill>
                <a:latin typeface="Arial" pitchFamily="34" charset="0"/>
                <a:ea typeface="Arial" pitchFamily="34" charset="-122"/>
                <a:cs typeface="Arial" pitchFamily="34" charset="-120"/>
              </a:rPr>
              <a:t>بلا مفاتيح مشتركة ولا كلمات افتراضية، والمجهول يرفض عند الوسيط</a:t>
            </a:r>
            <a:endParaRPr lang="ar-KW" sz="1050" dirty="0"/>
          </a:p>
        </p:txBody>
      </p:sp>
      <p:sp>
        <p:nvSpPr>
          <p:cNvPr id="13" name="Text 8"/>
          <p:cNvSpPr txBox="1"/>
          <p:nvPr/>
        </p:nvSpPr>
        <p:spPr>
          <a:xfrm>
            <a:off x="2907792" y="5212080"/>
            <a:ext cx="2377440" cy="320040"/>
          </a:xfrm>
          <a:prstGeom prst="rect">
            <a:avLst/>
          </a:prstGeom>
          <a:noFill/>
          <a:ln/>
        </p:spPr>
        <p:txBody>
          <a:bodyPr wrap="square" lIns="0" tIns="0" rIns="0" bIns="0" rtlCol="0" anchor="ctr"/>
          <a:lstStyle/>
          <a:p>
            <a:pPr rtl="1" algn="r" indent="0" marL="0">
              <a:buNone/>
            </a:pPr>
            <a:r>
              <a:rPr lang="ar-KW" altLang="en-US" sz="1250" b="1" dirty="0">
                <a:solidFill>
                  <a:srgbClr val="E9EEF6"/>
                </a:solidFill>
                <a:latin typeface="Arial" pitchFamily="34" charset="0"/>
                <a:ea typeface="Arial" pitchFamily="34" charset="-122"/>
                <a:cs typeface="Arial" pitchFamily="34" charset="-120"/>
              </a:rPr>
              <a:t>أوامر موقّعة فقط</a:t>
            </a:r>
            <a:endParaRPr lang="ar-KW" sz="1250" dirty="0"/>
          </a:p>
        </p:txBody>
      </p:sp>
      <p:sp>
        <p:nvSpPr>
          <p:cNvPr id="14" name="Text 9"/>
          <p:cNvSpPr txBox="1"/>
          <p:nvPr/>
        </p:nvSpPr>
        <p:spPr>
          <a:xfrm>
            <a:off x="2907792" y="5532120"/>
            <a:ext cx="2377440" cy="731520"/>
          </a:xfrm>
          <a:prstGeom prst="rect">
            <a:avLst/>
          </a:prstGeom>
          <a:noFill/>
          <a:ln/>
        </p:spPr>
        <p:txBody>
          <a:bodyPr wrap="square" lIns="0" tIns="0" rIns="0" bIns="0" rtlCol="0" anchor="t"/>
          <a:lstStyle/>
          <a:p>
            <a:pPr rtl="1" algn="r" indent="0" marL="0">
              <a:buNone/>
            </a:pPr>
            <a:r>
              <a:rPr lang="ar-KW" altLang="en-US" sz="1050" dirty="0">
                <a:solidFill>
                  <a:srgbClr val="9AA8BA"/>
                </a:solidFill>
                <a:latin typeface="Arial" pitchFamily="34" charset="0"/>
                <a:ea typeface="Arial" pitchFamily="34" charset="-122"/>
                <a:cs typeface="Arial" pitchFamily="34" charset="-120"/>
              </a:rPr>
              <a:t>عبر قناة التشغيل، بموافقة شخص ثان وقراءة الأثر وتدقيق</a:t>
            </a:r>
            <a:endParaRPr lang="ar-KW" sz="1050" dirty="0"/>
          </a:p>
        </p:txBody>
      </p:sp>
      <p:sp>
        <p:nvSpPr>
          <p:cNvPr id="15" name="Text 10"/>
          <p:cNvSpPr txBox="1"/>
          <p:nvPr/>
        </p:nvSpPr>
        <p:spPr>
          <a:xfrm>
            <a:off x="393192" y="5212080"/>
            <a:ext cx="2377440" cy="320040"/>
          </a:xfrm>
          <a:prstGeom prst="rect">
            <a:avLst/>
          </a:prstGeom>
          <a:noFill/>
          <a:ln/>
        </p:spPr>
        <p:txBody>
          <a:bodyPr wrap="square" lIns="0" tIns="0" rIns="0" bIns="0" rtlCol="0" anchor="ctr"/>
          <a:lstStyle/>
          <a:p>
            <a:pPr rtl="1" algn="r" indent="0" marL="0">
              <a:buNone/>
            </a:pPr>
            <a:r>
              <a:rPr lang="ar-KW" altLang="en-US" sz="1250" b="1" dirty="0">
                <a:solidFill>
                  <a:srgbClr val="E9EEF6"/>
                </a:solidFill>
                <a:latin typeface="Arial" pitchFamily="34" charset="0"/>
                <a:ea typeface="Arial" pitchFamily="34" charset="-122"/>
                <a:cs typeface="Arial" pitchFamily="34" charset="-120"/>
              </a:rPr>
              <a:t>إنسان يؤكد الاستدعاء</a:t>
            </a:r>
            <a:endParaRPr lang="ar-KW" sz="1250" dirty="0"/>
          </a:p>
        </p:txBody>
      </p:sp>
      <p:sp>
        <p:nvSpPr>
          <p:cNvPr id="16" name="Text 11"/>
          <p:cNvSpPr txBox="1"/>
          <p:nvPr/>
        </p:nvSpPr>
        <p:spPr>
          <a:xfrm>
            <a:off x="393192" y="5532120"/>
            <a:ext cx="2377440" cy="731520"/>
          </a:xfrm>
          <a:prstGeom prst="rect">
            <a:avLst/>
          </a:prstGeom>
          <a:noFill/>
          <a:ln/>
        </p:spPr>
        <p:txBody>
          <a:bodyPr wrap="square" lIns="0" tIns="0" rIns="0" bIns="0" rtlCol="0" anchor="t"/>
          <a:lstStyle/>
          <a:p>
            <a:pPr rtl="1" algn="r" indent="0" marL="0">
              <a:buNone/>
            </a:pPr>
            <a:r>
              <a:rPr lang="ar-KW" altLang="en-US" sz="1050" dirty="0">
                <a:solidFill>
                  <a:srgbClr val="9AA8BA"/>
                </a:solidFill>
                <a:latin typeface="Arial" pitchFamily="34" charset="0"/>
                <a:ea typeface="Arial" pitchFamily="34" charset="-122"/>
                <a:cs typeface="Arial" pitchFamily="34" charset="-120"/>
              </a:rPr>
              <a:t>النظام يرفع التنبيه، وإنسان يؤكد استدعاء الإطفاء، لا الآلة</a:t>
            </a:r>
            <a:endParaRPr lang="ar-KW" sz="1050" dirty="0"/>
          </a:p>
        </p:txBody>
      </p:sp>
      <p:sp>
        <p:nvSpPr>
          <p:cNvPr id="17" name="TextBox 16"/>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06 // المستشعرات</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أربع عشرة فئة، مواصفاتها للحرارة والغبار</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10195560"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8" name="Text 4"/>
          <p:cNvSpPr txBox="1"/>
          <p:nvPr/>
        </p:nvSpPr>
        <p:spPr>
          <a:xfrm>
            <a:off x="10314432"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F87171"/>
                </a:solidFill>
                <a:latin typeface="Courier New" pitchFamily="34" charset="0"/>
                <a:ea typeface="Courier New" pitchFamily="34" charset="-122"/>
                <a:cs typeface="Courier New" pitchFamily="34" charset="-120"/>
              </a:rPr>
              <a:t>FIRE</a:t>
            </a:r>
            <a:endParaRPr lang="ar-KW" sz="1200" dirty="0"/>
          </a:p>
        </p:txBody>
      </p:sp>
      <p:sp>
        <p:nvSpPr>
          <p:cNvPr id="9" name="Text 5"/>
          <p:cNvSpPr txBox="1"/>
          <p:nvPr/>
        </p:nvSpPr>
        <p:spPr>
          <a:xfrm>
            <a:off x="10314432"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الحرارة والدخان</a:t>
            </a:r>
            <a:endParaRPr lang="ar-KW" sz="1150" dirty="0"/>
          </a:p>
        </p:txBody>
      </p:sp>
      <p:sp>
        <p:nvSpPr>
          <p:cNvPr id="10" name="Shape 6"/>
          <p:cNvSpPr/>
          <p:nvPr/>
        </p:nvSpPr>
        <p:spPr>
          <a:xfrm>
            <a:off x="8604504"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1" name="Text 7"/>
          <p:cNvSpPr txBox="1"/>
          <p:nvPr/>
        </p:nvSpPr>
        <p:spPr>
          <a:xfrm>
            <a:off x="8723376"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F87171"/>
                </a:solidFill>
                <a:latin typeface="Courier New" pitchFamily="34" charset="0"/>
                <a:ea typeface="Courier New" pitchFamily="34" charset="-122"/>
                <a:cs typeface="Courier New" pitchFamily="34" charset="-120"/>
              </a:rPr>
              <a:t>GAS</a:t>
            </a:r>
            <a:endParaRPr lang="ar-KW" sz="1200" dirty="0"/>
          </a:p>
        </p:txBody>
      </p:sp>
      <p:sp>
        <p:nvSpPr>
          <p:cNvPr id="12" name="Text 8"/>
          <p:cNvSpPr txBox="1"/>
          <p:nvPr/>
        </p:nvSpPr>
        <p:spPr>
          <a:xfrm>
            <a:off x="8723376"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غاز الطهي</a:t>
            </a:r>
            <a:endParaRPr lang="ar-KW" sz="1150" dirty="0"/>
          </a:p>
        </p:txBody>
      </p:sp>
      <p:sp>
        <p:nvSpPr>
          <p:cNvPr id="13" name="Shape 9"/>
          <p:cNvSpPr/>
          <p:nvPr/>
        </p:nvSpPr>
        <p:spPr>
          <a:xfrm>
            <a:off x="7013448"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4" name="Text 10"/>
          <p:cNvSpPr txBox="1"/>
          <p:nvPr/>
        </p:nvSpPr>
        <p:spPr>
          <a:xfrm>
            <a:off x="7132320"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F59E0B"/>
                </a:solidFill>
                <a:latin typeface="Courier New" pitchFamily="34" charset="0"/>
                <a:ea typeface="Courier New" pitchFamily="34" charset="-122"/>
                <a:cs typeface="Courier New" pitchFamily="34" charset="-120"/>
              </a:rPr>
              <a:t>FOOT</a:t>
            </a:r>
            <a:endParaRPr lang="ar-KW" sz="1200" dirty="0"/>
          </a:p>
        </p:txBody>
      </p:sp>
      <p:sp>
        <p:nvSpPr>
          <p:cNvPr id="15" name="Text 11"/>
          <p:cNvSpPr txBox="1"/>
          <p:nvPr/>
        </p:nvSpPr>
        <p:spPr>
          <a:xfrm>
            <a:off x="7132320"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المارة بلا تعرّف</a:t>
            </a:r>
            <a:endParaRPr lang="ar-KW" sz="1150" dirty="0"/>
          </a:p>
        </p:txBody>
      </p:sp>
      <p:sp>
        <p:nvSpPr>
          <p:cNvPr id="16" name="Shape 12"/>
          <p:cNvSpPr/>
          <p:nvPr/>
        </p:nvSpPr>
        <p:spPr>
          <a:xfrm>
            <a:off x="5422392"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17" name="Text 13"/>
          <p:cNvSpPr txBox="1"/>
          <p:nvPr/>
        </p:nvSpPr>
        <p:spPr>
          <a:xfrm>
            <a:off x="5541264"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34D399"/>
                </a:solidFill>
                <a:latin typeface="Courier New" pitchFamily="34" charset="0"/>
                <a:ea typeface="Courier New" pitchFamily="34" charset="-122"/>
                <a:cs typeface="Courier New" pitchFamily="34" charset="-120"/>
              </a:rPr>
              <a:t>HEAT</a:t>
            </a:r>
            <a:endParaRPr lang="ar-KW" sz="1200" dirty="0"/>
          </a:p>
        </p:txBody>
      </p:sp>
      <p:sp>
        <p:nvSpPr>
          <p:cNvPr id="18" name="Text 14"/>
          <p:cNvSpPr txBox="1"/>
          <p:nvPr/>
        </p:nvSpPr>
        <p:spPr>
          <a:xfrm>
            <a:off x="5541264"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الإجهاد الحراري</a:t>
            </a:r>
            <a:endParaRPr lang="ar-KW" sz="1150" dirty="0"/>
          </a:p>
        </p:txBody>
      </p:sp>
      <p:sp>
        <p:nvSpPr>
          <p:cNvPr id="19" name="Shape 15"/>
          <p:cNvSpPr/>
          <p:nvPr/>
        </p:nvSpPr>
        <p:spPr>
          <a:xfrm>
            <a:off x="3831336"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0" name="Text 16"/>
          <p:cNvSpPr txBox="1"/>
          <p:nvPr/>
        </p:nvSpPr>
        <p:spPr>
          <a:xfrm>
            <a:off x="3950208"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34D399"/>
                </a:solidFill>
                <a:latin typeface="Courier New" pitchFamily="34" charset="0"/>
                <a:ea typeface="Courier New" pitchFamily="34" charset="-122"/>
                <a:cs typeface="Courier New" pitchFamily="34" charset="-120"/>
              </a:rPr>
              <a:t>AIR</a:t>
            </a:r>
            <a:endParaRPr lang="ar-KW" sz="1200" dirty="0"/>
          </a:p>
        </p:txBody>
      </p:sp>
      <p:sp>
        <p:nvSpPr>
          <p:cNvPr id="21" name="Text 17"/>
          <p:cNvSpPr txBox="1"/>
          <p:nvPr/>
        </p:nvSpPr>
        <p:spPr>
          <a:xfrm>
            <a:off x="3950208"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الغبار والهواء</a:t>
            </a:r>
            <a:endParaRPr lang="ar-KW" sz="1150" dirty="0"/>
          </a:p>
        </p:txBody>
      </p:sp>
      <p:sp>
        <p:nvSpPr>
          <p:cNvPr id="22" name="Shape 18"/>
          <p:cNvSpPr/>
          <p:nvPr/>
        </p:nvSpPr>
        <p:spPr>
          <a:xfrm>
            <a:off x="2240280"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3" name="Text 19"/>
          <p:cNvSpPr txBox="1"/>
          <p:nvPr/>
        </p:nvSpPr>
        <p:spPr>
          <a:xfrm>
            <a:off x="2359152"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22D3EE"/>
                </a:solidFill>
                <a:latin typeface="Courier New" pitchFamily="34" charset="0"/>
                <a:ea typeface="Courier New" pitchFamily="34" charset="-122"/>
                <a:cs typeface="Courier New" pitchFamily="34" charset="-120"/>
              </a:rPr>
              <a:t>WATER</a:t>
            </a:r>
            <a:endParaRPr lang="ar-KW" sz="1200" dirty="0"/>
          </a:p>
        </p:txBody>
      </p:sp>
      <p:sp>
        <p:nvSpPr>
          <p:cNvPr id="24" name="Text 20"/>
          <p:cNvSpPr txBox="1"/>
          <p:nvPr/>
        </p:nvSpPr>
        <p:spPr>
          <a:xfrm>
            <a:off x="2359152"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جودة المياه</a:t>
            </a:r>
            <a:endParaRPr lang="ar-KW" sz="1150" dirty="0"/>
          </a:p>
        </p:txBody>
      </p:sp>
      <p:sp>
        <p:nvSpPr>
          <p:cNvPr id="25" name="Shape 21"/>
          <p:cNvSpPr/>
          <p:nvPr/>
        </p:nvSpPr>
        <p:spPr>
          <a:xfrm>
            <a:off x="649224" y="16002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6" name="Text 22"/>
          <p:cNvSpPr txBox="1"/>
          <p:nvPr/>
        </p:nvSpPr>
        <p:spPr>
          <a:xfrm>
            <a:off x="768096" y="1737360"/>
            <a:ext cx="1188720" cy="320040"/>
          </a:xfrm>
          <a:prstGeom prst="rect">
            <a:avLst/>
          </a:prstGeom>
          <a:noFill/>
          <a:ln/>
        </p:spPr>
        <p:txBody>
          <a:bodyPr wrap="square" lIns="0" tIns="0" rIns="0" bIns="0" rtlCol="0" anchor="ctr"/>
          <a:lstStyle/>
          <a:p>
            <a:pPr algn="r" indent="0" marL="0">
              <a:buNone/>
            </a:pPr>
            <a:r>
              <a:rPr lang="ar-KW" altLang="en-US" sz="1200" b="1" dirty="0">
                <a:solidFill>
                  <a:srgbClr val="60A5FA"/>
                </a:solidFill>
                <a:latin typeface="Courier New" pitchFamily="34" charset="0"/>
                <a:ea typeface="Courier New" pitchFamily="34" charset="-122"/>
                <a:cs typeface="Courier New" pitchFamily="34" charset="-120"/>
              </a:rPr>
              <a:t>TEMP</a:t>
            </a:r>
            <a:endParaRPr lang="ar-KW" sz="1200" dirty="0"/>
          </a:p>
        </p:txBody>
      </p:sp>
      <p:sp>
        <p:nvSpPr>
          <p:cNvPr id="27" name="Text 23"/>
          <p:cNvSpPr txBox="1"/>
          <p:nvPr/>
        </p:nvSpPr>
        <p:spPr>
          <a:xfrm>
            <a:off x="768096" y="21031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سلسلة التبريد</a:t>
            </a:r>
            <a:endParaRPr lang="ar-KW" sz="1150" dirty="0"/>
          </a:p>
        </p:txBody>
      </p:sp>
      <p:sp>
        <p:nvSpPr>
          <p:cNvPr id="28" name="Shape 24"/>
          <p:cNvSpPr/>
          <p:nvPr/>
        </p:nvSpPr>
        <p:spPr>
          <a:xfrm>
            <a:off x="10195560"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29" name="Text 25"/>
          <p:cNvSpPr txBox="1"/>
          <p:nvPr/>
        </p:nvSpPr>
        <p:spPr>
          <a:xfrm>
            <a:off x="10314432"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E879F9"/>
                </a:solidFill>
                <a:latin typeface="Courier New" pitchFamily="34" charset="0"/>
                <a:ea typeface="Courier New" pitchFamily="34" charset="-122"/>
                <a:cs typeface="Courier New" pitchFamily="34" charset="-120"/>
              </a:rPr>
              <a:t>HUMID</a:t>
            </a:r>
            <a:endParaRPr lang="ar-KW" sz="1200" dirty="0"/>
          </a:p>
        </p:txBody>
      </p:sp>
      <p:sp>
        <p:nvSpPr>
          <p:cNvPr id="30" name="Text 26"/>
          <p:cNvSpPr txBox="1"/>
          <p:nvPr/>
        </p:nvSpPr>
        <p:spPr>
          <a:xfrm>
            <a:off x="10314432"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الرطوبة</a:t>
            </a:r>
            <a:endParaRPr lang="ar-KW" sz="1150" dirty="0"/>
          </a:p>
        </p:txBody>
      </p:sp>
      <p:sp>
        <p:nvSpPr>
          <p:cNvPr id="31" name="Shape 27"/>
          <p:cNvSpPr/>
          <p:nvPr/>
        </p:nvSpPr>
        <p:spPr>
          <a:xfrm>
            <a:off x="8604504"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2" name="Text 28"/>
          <p:cNvSpPr txBox="1"/>
          <p:nvPr/>
        </p:nvSpPr>
        <p:spPr>
          <a:xfrm>
            <a:off x="8723376"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9AA8BA"/>
                </a:solidFill>
                <a:latin typeface="Courier New" pitchFamily="34" charset="0"/>
                <a:ea typeface="Courier New" pitchFamily="34" charset="-122"/>
                <a:cs typeface="Courier New" pitchFamily="34" charset="-120"/>
              </a:rPr>
              <a:t>WASTE</a:t>
            </a:r>
            <a:endParaRPr lang="ar-KW" sz="1200" dirty="0"/>
          </a:p>
        </p:txBody>
      </p:sp>
      <p:sp>
        <p:nvSpPr>
          <p:cNvPr id="33" name="Text 29"/>
          <p:cNvSpPr txBox="1"/>
          <p:nvPr/>
        </p:nvSpPr>
        <p:spPr>
          <a:xfrm>
            <a:off x="8723376"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امتلاء الحاويات</a:t>
            </a:r>
            <a:endParaRPr lang="ar-KW" sz="1150" dirty="0"/>
          </a:p>
        </p:txBody>
      </p:sp>
      <p:sp>
        <p:nvSpPr>
          <p:cNvPr id="34" name="Shape 30"/>
          <p:cNvSpPr/>
          <p:nvPr/>
        </p:nvSpPr>
        <p:spPr>
          <a:xfrm>
            <a:off x="7013448"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5" name="Text 31"/>
          <p:cNvSpPr txBox="1"/>
          <p:nvPr/>
        </p:nvSpPr>
        <p:spPr>
          <a:xfrm>
            <a:off x="7132320"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E879F9"/>
                </a:solidFill>
                <a:latin typeface="Courier New" pitchFamily="34" charset="0"/>
                <a:ea typeface="Courier New" pitchFamily="34" charset="-122"/>
                <a:cs typeface="Courier New" pitchFamily="34" charset="-120"/>
              </a:rPr>
              <a:t>TAMPER</a:t>
            </a:r>
            <a:endParaRPr lang="ar-KW" sz="1200" dirty="0"/>
          </a:p>
        </p:txBody>
      </p:sp>
      <p:sp>
        <p:nvSpPr>
          <p:cNvPr id="36" name="Text 32"/>
          <p:cNvSpPr txBox="1"/>
          <p:nvPr/>
        </p:nvSpPr>
        <p:spPr>
          <a:xfrm>
            <a:off x="7132320"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العبث بالأبواب</a:t>
            </a:r>
            <a:endParaRPr lang="ar-KW" sz="1150" dirty="0"/>
          </a:p>
        </p:txBody>
      </p:sp>
      <p:sp>
        <p:nvSpPr>
          <p:cNvPr id="37" name="Shape 33"/>
          <p:cNvSpPr/>
          <p:nvPr/>
        </p:nvSpPr>
        <p:spPr>
          <a:xfrm>
            <a:off x="5422392"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38" name="Text 34"/>
          <p:cNvSpPr txBox="1"/>
          <p:nvPr/>
        </p:nvSpPr>
        <p:spPr>
          <a:xfrm>
            <a:off x="5541264"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22D3EE"/>
                </a:solidFill>
                <a:latin typeface="Courier New" pitchFamily="34" charset="0"/>
                <a:ea typeface="Courier New" pitchFamily="34" charset="-122"/>
                <a:cs typeface="Courier New" pitchFamily="34" charset="-120"/>
              </a:rPr>
              <a:t>PARK</a:t>
            </a:r>
            <a:endParaRPr lang="ar-KW" sz="1200" dirty="0"/>
          </a:p>
        </p:txBody>
      </p:sp>
      <p:sp>
        <p:nvSpPr>
          <p:cNvPr id="39" name="Text 35"/>
          <p:cNvSpPr txBox="1"/>
          <p:nvPr/>
        </p:nvSpPr>
        <p:spPr>
          <a:xfrm>
            <a:off x="5541264"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مواقف السيارات</a:t>
            </a:r>
            <a:endParaRPr lang="ar-KW" sz="1150" dirty="0"/>
          </a:p>
        </p:txBody>
      </p:sp>
      <p:sp>
        <p:nvSpPr>
          <p:cNvPr id="40" name="Shape 36"/>
          <p:cNvSpPr/>
          <p:nvPr/>
        </p:nvSpPr>
        <p:spPr>
          <a:xfrm>
            <a:off x="3831336"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1" name="Text 37"/>
          <p:cNvSpPr txBox="1"/>
          <p:nvPr/>
        </p:nvSpPr>
        <p:spPr>
          <a:xfrm>
            <a:off x="3950208"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22D3EE"/>
                </a:solidFill>
                <a:latin typeface="Courier New" pitchFamily="34" charset="0"/>
                <a:ea typeface="Courier New" pitchFamily="34" charset="-122"/>
                <a:cs typeface="Courier New" pitchFamily="34" charset="-120"/>
              </a:rPr>
              <a:t>TRAFFIC</a:t>
            </a:r>
            <a:endParaRPr lang="ar-KW" sz="1200" dirty="0"/>
          </a:p>
        </p:txBody>
      </p:sp>
      <p:sp>
        <p:nvSpPr>
          <p:cNvPr id="42" name="Text 38"/>
          <p:cNvSpPr txBox="1"/>
          <p:nvPr/>
        </p:nvSpPr>
        <p:spPr>
          <a:xfrm>
            <a:off x="3950208"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عدّ المركبات</a:t>
            </a:r>
            <a:endParaRPr lang="ar-KW" sz="1150" dirty="0"/>
          </a:p>
        </p:txBody>
      </p:sp>
      <p:sp>
        <p:nvSpPr>
          <p:cNvPr id="43" name="Shape 39"/>
          <p:cNvSpPr/>
          <p:nvPr/>
        </p:nvSpPr>
        <p:spPr>
          <a:xfrm>
            <a:off x="2240280"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4" name="Text 40"/>
          <p:cNvSpPr txBox="1"/>
          <p:nvPr/>
        </p:nvSpPr>
        <p:spPr>
          <a:xfrm>
            <a:off x="2359152"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34D399"/>
                </a:solidFill>
                <a:latin typeface="Courier New" pitchFamily="34" charset="0"/>
                <a:ea typeface="Courier New" pitchFamily="34" charset="-122"/>
                <a:cs typeface="Courier New" pitchFamily="34" charset="-120"/>
              </a:rPr>
              <a:t>NOISE</a:t>
            </a:r>
            <a:endParaRPr lang="ar-KW" sz="1200" dirty="0"/>
          </a:p>
        </p:txBody>
      </p:sp>
      <p:sp>
        <p:nvSpPr>
          <p:cNvPr id="45" name="Text 41"/>
          <p:cNvSpPr txBox="1"/>
          <p:nvPr/>
        </p:nvSpPr>
        <p:spPr>
          <a:xfrm>
            <a:off x="2359152"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الضوضاء</a:t>
            </a:r>
            <a:endParaRPr lang="ar-KW" sz="1150" dirty="0"/>
          </a:p>
        </p:txBody>
      </p:sp>
      <p:sp>
        <p:nvSpPr>
          <p:cNvPr id="46" name="Shape 42"/>
          <p:cNvSpPr/>
          <p:nvPr/>
        </p:nvSpPr>
        <p:spPr>
          <a:xfrm>
            <a:off x="649224" y="3200400"/>
            <a:ext cx="1444752" cy="1371600"/>
          </a:xfrm>
          <a:prstGeom prst="roundRect">
            <a:avLst>
              <a:gd name="adj" fmla="val 6667"/>
            </a:avLst>
          </a:prstGeom>
          <a:solidFill>
            <a:srgbClr val="121B29"/>
          </a:solidFill>
          <a:ln w="12700">
            <a:solidFill>
              <a:srgbClr val="1F2B40"/>
            </a:solidFill>
            <a:prstDash val="solid"/>
          </a:ln>
        </p:spPr>
        <p:txBody>
          <a:bodyPr/>
          <a:p/>
        </p:txBody>
      </p:sp>
      <p:sp>
        <p:nvSpPr>
          <p:cNvPr id="47" name="Text 43"/>
          <p:cNvSpPr txBox="1"/>
          <p:nvPr/>
        </p:nvSpPr>
        <p:spPr>
          <a:xfrm>
            <a:off x="768096" y="3337560"/>
            <a:ext cx="1188720" cy="320040"/>
          </a:xfrm>
          <a:prstGeom prst="rect">
            <a:avLst/>
          </a:prstGeom>
          <a:noFill/>
          <a:ln/>
        </p:spPr>
        <p:txBody>
          <a:bodyPr wrap="square" lIns="0" tIns="0" rIns="0" bIns="0" rtlCol="0" anchor="ctr"/>
          <a:lstStyle/>
          <a:p>
            <a:pPr algn="r" indent="0" marL="0">
              <a:buNone/>
            </a:pPr>
            <a:r>
              <a:rPr lang="ar-KW" altLang="en-US" sz="1200" b="1" dirty="0">
                <a:solidFill>
                  <a:srgbClr val="F59E0B"/>
                </a:solidFill>
                <a:latin typeface="Courier New" pitchFamily="34" charset="0"/>
                <a:ea typeface="Courier New" pitchFamily="34" charset="-122"/>
                <a:cs typeface="Courier New" pitchFamily="34" charset="-120"/>
              </a:rPr>
              <a:t>LIGHT</a:t>
            </a:r>
            <a:endParaRPr lang="ar-KW" sz="1200" dirty="0"/>
          </a:p>
        </p:txBody>
      </p:sp>
      <p:sp>
        <p:nvSpPr>
          <p:cNvPr id="48" name="Text 44"/>
          <p:cNvSpPr txBox="1"/>
          <p:nvPr/>
        </p:nvSpPr>
        <p:spPr>
          <a:xfrm>
            <a:off x="768096" y="3703320"/>
            <a:ext cx="1188720" cy="731520"/>
          </a:xfrm>
          <a:prstGeom prst="rect">
            <a:avLst/>
          </a:prstGeom>
          <a:noFill/>
          <a:ln/>
        </p:spPr>
        <p:txBody>
          <a:bodyPr wrap="square" lIns="0" tIns="0" rIns="0" bIns="0" rtlCol="0" anchor="t"/>
          <a:lstStyle/>
          <a:p>
            <a:pPr rtl="1" algn="r" indent="0" marL="0">
              <a:buNone/>
            </a:pPr>
            <a:r>
              <a:rPr lang="ar-KW" altLang="en-US" sz="1150" dirty="0">
                <a:solidFill>
                  <a:srgbClr val="E9EEF6"/>
                </a:solidFill>
                <a:latin typeface="Arial" pitchFamily="34" charset="0"/>
                <a:ea typeface="Arial" pitchFamily="34" charset="-122"/>
                <a:cs typeface="Arial" pitchFamily="34" charset="-120"/>
              </a:rPr>
              <a:t>التحكم بالإنارة</a:t>
            </a:r>
            <a:endParaRPr lang="ar-KW" sz="1150" dirty="0"/>
          </a:p>
        </p:txBody>
      </p:sp>
      <p:sp>
        <p:nvSpPr>
          <p:cNvPr id="49" name="Text 45"/>
          <p:cNvSpPr txBox="1"/>
          <p:nvPr/>
        </p:nvSpPr>
        <p:spPr>
          <a:xfrm>
            <a:off x="576072" y="4983480"/>
            <a:ext cx="11064240" cy="822960"/>
          </a:xfrm>
          <a:prstGeom prst="rect">
            <a:avLst/>
          </a:prstGeom>
          <a:noFill/>
          <a:ln/>
        </p:spPr>
        <p:txBody>
          <a:bodyPr wrap="square" lIns="0" tIns="0" rIns="0" bIns="0" rtlCol="0" anchor="ctr"/>
          <a:lstStyle/>
          <a:p>
            <a:pPr rtl="1" algn="r" indent="0" marL="0">
              <a:buNone/>
            </a:pPr>
            <a:r>
              <a:rPr lang="ar-KW" altLang="en-US" sz="1300" dirty="0">
                <a:solidFill>
                  <a:srgbClr val="9AA8BA"/>
                </a:solidFill>
                <a:latin typeface="Arial" pitchFamily="34" charset="0"/>
                <a:ea typeface="Arial" pitchFamily="34" charset="-122"/>
                <a:cs typeface="Arial" pitchFamily="34" charset="-120"/>
              </a:rPr>
              <a:t>كل جهاز يتحمّل ستين درجة فأكثر، بحماية IP65 على الأقل، وعدسات مقاومة للغبار، وبطارية خمس سنوات أو كهرباء مع احتياط، وعلب محايدة على تجهيزات غير تاريخية، والتجربة نحو 60 جهازًا والسوق كله نحو 400 مع مواقف السيارات.</a:t>
            </a:r>
            <a:endParaRPr lang="ar-KW" sz="1300" dirty="0"/>
          </a:p>
        </p:txBody>
      </p:sp>
      <p:sp>
        <p:nvSpPr>
          <p:cNvPr id="50" name="Text 46"/>
          <p:cNvSpPr txBox="1"/>
          <p:nvPr/>
        </p:nvSpPr>
        <p:spPr>
          <a:xfrm>
            <a:off x="576072" y="5669280"/>
            <a:ext cx="11064240" cy="640080"/>
          </a:xfrm>
          <a:prstGeom prst="rect">
            <a:avLst/>
          </a:prstGeom>
          <a:noFill/>
          <a:ln/>
        </p:spPr>
        <p:txBody>
          <a:bodyPr wrap="square" lIns="0" tIns="0" rIns="0" bIns="0" rtlCol="0" anchor="ctr"/>
          <a:lstStyle/>
          <a:p>
            <a:pPr rtl="1" algn="r" indent="0" marL="0">
              <a:buNone/>
            </a:pPr>
            <a:r>
              <a:rPr lang="ar-KW" altLang="en-US" sz="1200" dirty="0">
                <a:solidFill>
                  <a:srgbClr val="E9EEF6"/>
                </a:solidFill>
                <a:latin typeface="Arial" pitchFamily="34" charset="0"/>
                <a:ea typeface="Arial" pitchFamily="34" charset="-122"/>
                <a:cs typeface="Arial" pitchFamily="34" charset="-120"/>
              </a:rPr>
              <a:t>أمثلة عتبات السلامة: حرارة فوق 58 درجة أو ارتفاع أسرع من 8 درجات في الدقيقة، وغاز الطهي فوق 10 بالمئة من حد الانفجار، وكثافة حشود فوق 3 أشخاص في المتر المربع عند مدخل.</a:t>
            </a:r>
            <a:endParaRPr lang="ar-KW" sz="1200" dirty="0"/>
          </a:p>
        </p:txBody>
      </p:sp>
      <p:sp>
        <p:nvSpPr>
          <p:cNvPr id="51" name="TextBox 50"/>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07 // إنذار حريق من البداية إلى النهاية</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من المستشعر إلى الإطفاء في أقل من ثلاثين ثانية</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pic>
        <p:nvPicPr>
          <p:cNvPr id="7" name="Image 1" descr="/tmp/deck/fire-alert-ar.png">    </p:cNvPr>
          <p:cNvPicPr>
            <a:picLocks noChangeAspect="1"/>
          </p:cNvPicPr>
          <p:nvPr/>
        </p:nvPicPr>
        <p:blipFill>
          <a:blip r:embed="rId2"/>
          <a:stretch>
            <a:fillRect/>
          </a:stretch>
        </p:blipFill>
        <p:spPr>
          <a:xfrm>
            <a:off x="4690872" y="1554480"/>
            <a:ext cx="6949440" cy="2423160"/>
          </a:xfrm>
          <a:prstGeom prst="rect">
            <a:avLst/>
          </a:prstGeom>
        </p:spPr>
      </p:pic>
      <p:sp>
        <p:nvSpPr>
          <p:cNvPr id="8" name="Shape 3"/>
          <p:cNvSpPr/>
          <p:nvPr/>
        </p:nvSpPr>
        <p:spPr>
          <a:xfrm>
            <a:off x="3822192" y="1554480"/>
            <a:ext cx="502920" cy="502920"/>
          </a:xfrm>
          <a:prstGeom prst="ellipse">
            <a:avLst/>
          </a:prstGeom>
          <a:solidFill>
            <a:srgbClr val="F87171"/>
          </a:solidFill>
          <a:ln w="12700">
            <a:solidFill>
              <a:srgbClr val="F87171"/>
            </a:solidFill>
            <a:prstDash val="solid"/>
          </a:ln>
        </p:spPr>
        <p:txBody>
          <a:bodyPr/>
          <a:p/>
        </p:txBody>
      </p:sp>
      <p:sp>
        <p:nvSpPr>
          <p:cNvPr id="9" name="Text 4"/>
          <p:cNvSpPr txBox="1"/>
          <p:nvPr/>
        </p:nvSpPr>
        <p:spPr>
          <a:xfrm>
            <a:off x="3822192" y="1554480"/>
            <a:ext cx="502920" cy="502920"/>
          </a:xfrm>
          <a:prstGeom prst="rect">
            <a:avLst/>
          </a:prstGeom>
          <a:noFill/>
          <a:ln/>
        </p:spPr>
        <p:txBody>
          <a:bodyPr wrap="square" lIns="0" tIns="0" rIns="0" bIns="0" rtlCol="0" anchor="ctr"/>
          <a:lstStyle/>
          <a:p>
            <a:pPr algn="ctr" indent="0" marL="0">
              <a:buNone/>
            </a:pPr>
            <a:r>
              <a:rPr lang="ar-KW" altLang="en-US" sz="1600" b="1" dirty="0">
                <a:solidFill>
                  <a:srgbClr val="FFFFFF"/>
                </a:solidFill>
                <a:latin typeface="Courier New" pitchFamily="34" charset="0"/>
                <a:ea typeface="Courier New" pitchFamily="34" charset="-122"/>
                <a:cs typeface="Courier New" pitchFamily="34" charset="-120"/>
              </a:rPr>
              <a:t>1</a:t>
            </a:r>
            <a:endParaRPr lang="ar-KW" sz="1600" dirty="0"/>
          </a:p>
        </p:txBody>
      </p:sp>
      <p:sp>
        <p:nvSpPr>
          <p:cNvPr id="10" name="Text 5"/>
          <p:cNvSpPr txBox="1"/>
          <p:nvPr/>
        </p:nvSpPr>
        <p:spPr>
          <a:xfrm>
            <a:off x="530352" y="1536192"/>
            <a:ext cx="3108960" cy="868680"/>
          </a:xfrm>
          <a:prstGeom prst="rect">
            <a:avLst/>
          </a:prstGeom>
          <a:noFill/>
          <a:ln/>
        </p:spPr>
        <p:txBody>
          <a:bodyPr wrap="square" lIns="0" tIns="0" rIns="0" bIns="0" rtlCol="0" anchor="t"/>
          <a:lstStyle/>
          <a:p>
            <a:pPr rtl="1" algn="r" indent="0" marL="0">
              <a:buNone/>
            </a:pPr>
            <a:r>
              <a:rPr lang="ar-KW" altLang="en-US" sz="1250" dirty="0">
                <a:solidFill>
                  <a:srgbClr val="E9EEF6"/>
                </a:solidFill>
                <a:latin typeface="Arial" pitchFamily="34" charset="0"/>
                <a:ea typeface="Arial" pitchFamily="34" charset="-122"/>
                <a:cs typeface="Arial" pitchFamily="34" charset="-120"/>
              </a:rPr>
              <a:t>ارتفاع حرارة ودخان في منطقة المطاعم</a:t>
            </a:r>
            <a:endParaRPr lang="ar-KW" sz="1250" dirty="0"/>
          </a:p>
        </p:txBody>
      </p:sp>
      <p:sp>
        <p:nvSpPr>
          <p:cNvPr id="11" name="Shape 6"/>
          <p:cNvSpPr/>
          <p:nvPr/>
        </p:nvSpPr>
        <p:spPr>
          <a:xfrm>
            <a:off x="3822192" y="2606040"/>
            <a:ext cx="502920" cy="502920"/>
          </a:xfrm>
          <a:prstGeom prst="ellipse">
            <a:avLst/>
          </a:prstGeom>
          <a:solidFill>
            <a:srgbClr val="F87171"/>
          </a:solidFill>
          <a:ln w="12700">
            <a:solidFill>
              <a:srgbClr val="F87171"/>
            </a:solidFill>
            <a:prstDash val="solid"/>
          </a:ln>
        </p:spPr>
        <p:txBody>
          <a:bodyPr/>
          <a:p/>
        </p:txBody>
      </p:sp>
      <p:sp>
        <p:nvSpPr>
          <p:cNvPr id="12" name="Text 7"/>
          <p:cNvSpPr txBox="1"/>
          <p:nvPr/>
        </p:nvSpPr>
        <p:spPr>
          <a:xfrm>
            <a:off x="3822192" y="2606040"/>
            <a:ext cx="502920" cy="502920"/>
          </a:xfrm>
          <a:prstGeom prst="rect">
            <a:avLst/>
          </a:prstGeom>
          <a:noFill/>
          <a:ln/>
        </p:spPr>
        <p:txBody>
          <a:bodyPr wrap="square" lIns="0" tIns="0" rIns="0" bIns="0" rtlCol="0" anchor="ctr"/>
          <a:lstStyle/>
          <a:p>
            <a:pPr algn="ctr" indent="0" marL="0">
              <a:buNone/>
            </a:pPr>
            <a:r>
              <a:rPr lang="ar-KW" altLang="en-US" sz="1600" b="1" dirty="0">
                <a:solidFill>
                  <a:srgbClr val="FFFFFF"/>
                </a:solidFill>
                <a:latin typeface="Courier New" pitchFamily="34" charset="0"/>
                <a:ea typeface="Courier New" pitchFamily="34" charset="-122"/>
                <a:cs typeface="Courier New" pitchFamily="34" charset="-120"/>
              </a:rPr>
              <a:t>2</a:t>
            </a:r>
            <a:endParaRPr lang="ar-KW" sz="1600" dirty="0"/>
          </a:p>
        </p:txBody>
      </p:sp>
      <p:sp>
        <p:nvSpPr>
          <p:cNvPr id="13" name="Text 8"/>
          <p:cNvSpPr txBox="1"/>
          <p:nvPr/>
        </p:nvSpPr>
        <p:spPr>
          <a:xfrm>
            <a:off x="530352" y="2587752"/>
            <a:ext cx="3108960" cy="868680"/>
          </a:xfrm>
          <a:prstGeom prst="rect">
            <a:avLst/>
          </a:prstGeom>
          <a:noFill/>
          <a:ln/>
        </p:spPr>
        <p:txBody>
          <a:bodyPr wrap="square" lIns="0" tIns="0" rIns="0" bIns="0" rtlCol="0" anchor="t"/>
          <a:lstStyle/>
          <a:p>
            <a:pPr rtl="1" algn="r" indent="0" marL="0">
              <a:buNone/>
            </a:pPr>
            <a:r>
              <a:rPr lang="ar-KW" altLang="en-US" sz="1250" dirty="0">
                <a:solidFill>
                  <a:srgbClr val="E9EEF6"/>
                </a:solidFill>
                <a:latin typeface="Arial" pitchFamily="34" charset="0"/>
                <a:ea typeface="Arial" pitchFamily="34" charset="-122"/>
                <a:cs typeface="Arial" pitchFamily="34" charset="-120"/>
              </a:rPr>
              <a:t>الوحدة المحلية تشغّل لوحة الحريق والنداء محليًا في ثوان</a:t>
            </a:r>
            <a:endParaRPr lang="ar-KW" sz="1250" dirty="0"/>
          </a:p>
        </p:txBody>
      </p:sp>
      <p:sp>
        <p:nvSpPr>
          <p:cNvPr id="14" name="Shape 9"/>
          <p:cNvSpPr/>
          <p:nvPr/>
        </p:nvSpPr>
        <p:spPr>
          <a:xfrm>
            <a:off x="3822192" y="3657600"/>
            <a:ext cx="502920" cy="502920"/>
          </a:xfrm>
          <a:prstGeom prst="ellipse">
            <a:avLst/>
          </a:prstGeom>
          <a:solidFill>
            <a:srgbClr val="F87171"/>
          </a:solidFill>
          <a:ln w="12700">
            <a:solidFill>
              <a:srgbClr val="F87171"/>
            </a:solidFill>
            <a:prstDash val="solid"/>
          </a:ln>
        </p:spPr>
        <p:txBody>
          <a:bodyPr/>
          <a:p/>
        </p:txBody>
      </p:sp>
      <p:sp>
        <p:nvSpPr>
          <p:cNvPr id="15" name="Text 10"/>
          <p:cNvSpPr txBox="1"/>
          <p:nvPr/>
        </p:nvSpPr>
        <p:spPr>
          <a:xfrm>
            <a:off x="3822192" y="3657600"/>
            <a:ext cx="502920" cy="502920"/>
          </a:xfrm>
          <a:prstGeom prst="rect">
            <a:avLst/>
          </a:prstGeom>
          <a:noFill/>
          <a:ln/>
        </p:spPr>
        <p:txBody>
          <a:bodyPr wrap="square" lIns="0" tIns="0" rIns="0" bIns="0" rtlCol="0" anchor="ctr"/>
          <a:lstStyle/>
          <a:p>
            <a:pPr algn="ctr" indent="0" marL="0">
              <a:buNone/>
            </a:pPr>
            <a:r>
              <a:rPr lang="ar-KW" altLang="en-US" sz="1600" b="1" dirty="0">
                <a:solidFill>
                  <a:srgbClr val="FFFFFF"/>
                </a:solidFill>
                <a:latin typeface="Courier New" pitchFamily="34" charset="0"/>
                <a:ea typeface="Courier New" pitchFamily="34" charset="-122"/>
                <a:cs typeface="Courier New" pitchFamily="34" charset="-120"/>
              </a:rPr>
              <a:t>3</a:t>
            </a:r>
            <a:endParaRPr lang="ar-KW" sz="1600" dirty="0"/>
          </a:p>
        </p:txBody>
      </p:sp>
      <p:sp>
        <p:nvSpPr>
          <p:cNvPr id="16" name="Text 11"/>
          <p:cNvSpPr txBox="1"/>
          <p:nvPr/>
        </p:nvSpPr>
        <p:spPr>
          <a:xfrm>
            <a:off x="530352" y="3639312"/>
            <a:ext cx="3108960" cy="868680"/>
          </a:xfrm>
          <a:prstGeom prst="rect">
            <a:avLst/>
          </a:prstGeom>
          <a:noFill/>
          <a:ln/>
        </p:spPr>
        <p:txBody>
          <a:bodyPr wrap="square" lIns="0" tIns="0" rIns="0" bIns="0" rtlCol="0" anchor="t"/>
          <a:lstStyle/>
          <a:p>
            <a:pPr rtl="1" algn="r" indent="0" marL="0">
              <a:buNone/>
            </a:pPr>
            <a:r>
              <a:rPr lang="ar-KW" altLang="en-US" sz="1250" dirty="0">
                <a:solidFill>
                  <a:srgbClr val="E9EEF6"/>
                </a:solidFill>
                <a:latin typeface="Arial" pitchFamily="34" charset="0"/>
                <a:ea typeface="Arial" pitchFamily="34" charset="-122"/>
                <a:cs typeface="Arial" pitchFamily="34" charset="-120"/>
              </a:rPr>
              <a:t>التنبيه يصل مركز العمليات في أقل من 30 ثانية مع كثافة الحشود على الخريطة</a:t>
            </a:r>
            <a:endParaRPr lang="ar-KW" sz="1250" dirty="0"/>
          </a:p>
        </p:txBody>
      </p:sp>
      <p:sp>
        <p:nvSpPr>
          <p:cNvPr id="17" name="Shape 12"/>
          <p:cNvSpPr/>
          <p:nvPr/>
        </p:nvSpPr>
        <p:spPr>
          <a:xfrm>
            <a:off x="3822192" y="4709160"/>
            <a:ext cx="502920" cy="502920"/>
          </a:xfrm>
          <a:prstGeom prst="ellipse">
            <a:avLst/>
          </a:prstGeom>
          <a:solidFill>
            <a:srgbClr val="F87171"/>
          </a:solidFill>
          <a:ln w="12700">
            <a:solidFill>
              <a:srgbClr val="F87171"/>
            </a:solidFill>
            <a:prstDash val="solid"/>
          </a:ln>
        </p:spPr>
        <p:txBody>
          <a:bodyPr/>
          <a:p/>
        </p:txBody>
      </p:sp>
      <p:sp>
        <p:nvSpPr>
          <p:cNvPr id="18" name="Text 13"/>
          <p:cNvSpPr txBox="1"/>
          <p:nvPr/>
        </p:nvSpPr>
        <p:spPr>
          <a:xfrm>
            <a:off x="3822192" y="4709160"/>
            <a:ext cx="502920" cy="502920"/>
          </a:xfrm>
          <a:prstGeom prst="rect">
            <a:avLst/>
          </a:prstGeom>
          <a:noFill/>
          <a:ln/>
        </p:spPr>
        <p:txBody>
          <a:bodyPr wrap="square" lIns="0" tIns="0" rIns="0" bIns="0" rtlCol="0" anchor="ctr"/>
          <a:lstStyle/>
          <a:p>
            <a:pPr algn="ctr" indent="0" marL="0">
              <a:buNone/>
            </a:pPr>
            <a:r>
              <a:rPr lang="ar-KW" altLang="en-US" sz="1600" b="1" dirty="0">
                <a:solidFill>
                  <a:srgbClr val="FFFFFF"/>
                </a:solidFill>
                <a:latin typeface="Courier New" pitchFamily="34" charset="0"/>
                <a:ea typeface="Courier New" pitchFamily="34" charset="-122"/>
                <a:cs typeface="Courier New" pitchFamily="34" charset="-120"/>
              </a:rPr>
              <a:t>4</a:t>
            </a:r>
            <a:endParaRPr lang="ar-KW" sz="1600" dirty="0"/>
          </a:p>
        </p:txBody>
      </p:sp>
      <p:sp>
        <p:nvSpPr>
          <p:cNvPr id="19" name="Text 14"/>
          <p:cNvSpPr txBox="1"/>
          <p:nvPr/>
        </p:nvSpPr>
        <p:spPr>
          <a:xfrm>
            <a:off x="530352" y="4690872"/>
            <a:ext cx="3108960" cy="868680"/>
          </a:xfrm>
          <a:prstGeom prst="rect">
            <a:avLst/>
          </a:prstGeom>
          <a:noFill/>
          <a:ln/>
        </p:spPr>
        <p:txBody>
          <a:bodyPr wrap="square" lIns="0" tIns="0" rIns="0" bIns="0" rtlCol="0" anchor="t"/>
          <a:lstStyle/>
          <a:p>
            <a:pPr rtl="1" algn="r" indent="0" marL="0">
              <a:buNone/>
            </a:pPr>
            <a:r>
              <a:rPr lang="ar-KW" altLang="en-US" sz="1250" dirty="0">
                <a:solidFill>
                  <a:srgbClr val="E9EEF6"/>
                </a:solidFill>
                <a:latin typeface="Arial" pitchFamily="34" charset="0"/>
                <a:ea typeface="Arial" pitchFamily="34" charset="-122"/>
                <a:cs typeface="Arial" pitchFamily="34" charset="-120"/>
              </a:rPr>
              <a:t>العمليات تؤكد استدعاء الإطفاء، والآلة لا تستدعي وحدها أبدًا</a:t>
            </a:r>
            <a:endParaRPr lang="ar-KW" sz="1250" dirty="0"/>
          </a:p>
        </p:txBody>
      </p:sp>
      <p:sp>
        <p:nvSpPr>
          <p:cNvPr id="20" name="Text 15"/>
          <p:cNvSpPr txBox="1"/>
          <p:nvPr/>
        </p:nvSpPr>
        <p:spPr>
          <a:xfrm>
            <a:off x="4690872" y="4206240"/>
            <a:ext cx="6949440" cy="822960"/>
          </a:xfrm>
          <a:prstGeom prst="rect">
            <a:avLst/>
          </a:prstGeom>
          <a:noFill/>
          <a:ln/>
        </p:spPr>
        <p:txBody>
          <a:bodyPr wrap="square" lIns="0" tIns="0" rIns="0" bIns="0" rtlCol="0" anchor="ctr"/>
          <a:lstStyle/>
          <a:p>
            <a:pPr rtl="1" algn="r" indent="0" marL="0">
              <a:buNone/>
            </a:pPr>
            <a:r>
              <a:rPr lang="ar-KW" altLang="en-US" sz="1250" dirty="0">
                <a:solidFill>
                  <a:srgbClr val="9AA8BA"/>
                </a:solidFill>
                <a:latin typeface="Arial" pitchFamily="34" charset="0"/>
                <a:ea typeface="Arial" pitchFamily="34" charset="-122"/>
                <a:cs typeface="Arial" pitchFamily="34" charset="-120"/>
              </a:rPr>
              <a:t>ثم يكمل التمرين: الفرقة في الموقع، وإغلاق صمام الغاز، وانتهاء الخطر، و14 حدث تدقيق في مركز المراقبة، والموقع يشغّل ذلك سيناريو يلعب مع خمسة سيناريوهات أخرى.</a:t>
            </a:r>
            <a:endParaRPr lang="ar-KW" sz="1250" dirty="0"/>
          </a:p>
        </p:txBody>
      </p:sp>
      <p:pic>
        <p:nvPicPr>
          <p:cNvPr id="21" name="Image 2" descr="/home/claude/smartsouq/assets/photos/hero-03.jpg">    </p:cNvPr>
          <p:cNvPicPr>
            <a:picLocks noChangeAspect="1"/>
          </p:cNvPicPr>
          <p:nvPr/>
        </p:nvPicPr>
        <p:blipFill>
          <a:blip r:embed="rId3"/>
          <a:srcRect l="0" r="0" t="0" b="0"/>
          <a:stretch/>
        </p:blipFill>
        <p:spPr>
          <a:xfrm>
            <a:off x="4690872" y="5074920"/>
            <a:ext cx="6949440" cy="1188720"/>
          </a:xfrm>
          <a:prstGeom prst="rect">
            <a:avLst/>
          </a:prstGeom>
        </p:spPr>
      </p:pic>
      <p:sp>
        <p:nvSpPr>
          <p:cNvPr id="22" name="TextBox 21"/>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0F16"/>
        </a:solidFill>
      </p:bgPr>
    </p:bg>
    <p:spTree>
      <p:nvGrpSpPr>
        <p:cNvPr id="1" name=""/>
        <p:cNvGrpSpPr/>
        <p:nvPr/>
      </p:nvGrpSpPr>
      <p:grpSpPr>
        <a:xfrm>
          <a:off x="0" y="0"/>
          <a:ext cx="0" cy="0"/>
          <a:chOff x="0" y="0"/>
          <a:chExt cx="0" cy="0"/>
        </a:xfrm>
      </p:grpSpPr>
      <p:sp>
        <p:nvSpPr>
          <p:cNvPr id="2" name="Text 0"/>
          <p:cNvSpPr txBox="1"/>
          <p:nvPr/>
        </p:nvSpPr>
        <p:spPr>
          <a:xfrm>
            <a:off x="6153912" y="384048"/>
            <a:ext cx="5486400" cy="274320"/>
          </a:xfrm>
          <a:prstGeom prst="rect">
            <a:avLst/>
          </a:prstGeom>
          <a:noFill/>
          <a:ln/>
        </p:spPr>
        <p:txBody>
          <a:bodyPr wrap="square" lIns="0" tIns="0" rIns="0" bIns="0" rtlCol="0" anchor="ctr"/>
          <a:lstStyle/>
          <a:p>
            <a:pPr algn="r" indent="0" marL="0">
              <a:buNone/>
            </a:pPr>
            <a:r>
              <a:rPr lang="ar-KW" altLang="en-US" sz="1100" dirty="0">
                <a:solidFill>
                  <a:srgbClr val="22D3EE"/>
                </a:solidFill>
                <a:latin typeface="Courier New" pitchFamily="34" charset="0"/>
                <a:ea typeface="Courier New" pitchFamily="34" charset="-122"/>
                <a:cs typeface="Courier New" pitchFamily="34" charset="-120"/>
              </a:rPr>
              <a:t>08 // خارطة الطريق</a:t>
            </a:r>
            <a:endParaRPr lang="ar-KW" sz="1100" dirty="0"/>
          </a:p>
        </p:txBody>
      </p:sp>
      <p:sp>
        <p:nvSpPr>
          <p:cNvPr id="3" name="Text 1"/>
          <p:cNvSpPr txBox="1"/>
          <p:nvPr/>
        </p:nvSpPr>
        <p:spPr>
          <a:xfrm>
            <a:off x="576072" y="640080"/>
            <a:ext cx="11064240" cy="731520"/>
          </a:xfrm>
          <a:prstGeom prst="rect">
            <a:avLst/>
          </a:prstGeom>
          <a:noFill/>
          <a:ln/>
        </p:spPr>
        <p:txBody>
          <a:bodyPr wrap="square" lIns="0" tIns="0" rIns="0" bIns="0" rtlCol="0" anchor="ctr"/>
          <a:lstStyle/>
          <a:p>
            <a:pPr rtl="1" algn="r" indent="0" marL="0">
              <a:buNone/>
            </a:pPr>
            <a:r>
              <a:rPr lang="ar-KW" altLang="en-US" sz="3200" b="1" dirty="0">
                <a:solidFill>
                  <a:srgbClr val="E9EEF6"/>
                </a:solidFill>
                <a:latin typeface="Arial" pitchFamily="34" charset="0"/>
                <a:ea typeface="Arial" pitchFamily="34" charset="-122"/>
                <a:cs typeface="Arial" pitchFamily="34" charset="-120"/>
              </a:rPr>
              <a:t>خمس مراحل، كل واحدة تنتهي بقرار</a:t>
            </a:r>
            <a:endParaRPr lang="ar-KW" sz="3200" dirty="0"/>
          </a:p>
        </p:txBody>
      </p:sp>
      <p:sp>
        <p:nvSpPr>
          <p:cNvPr id="4" name="Text 2"/>
          <p:cNvSpPr txBox="1"/>
          <p:nvPr/>
        </p:nvSpPr>
        <p:spPr>
          <a:xfrm>
            <a:off x="4325112" y="6419088"/>
            <a:ext cx="7315200" cy="274320"/>
          </a:xfrm>
          <a:prstGeom prst="rect">
            <a:avLst/>
          </a:prstGeom>
          <a:noFill/>
          <a:ln/>
        </p:spPr>
        <p:txBody>
          <a:bodyPr wrap="square" lIns="0" tIns="0" rIns="0" bIns="0" rtlCol="0" anchor="ctr"/>
          <a:lstStyle/>
          <a:p>
            <a:pPr rtl="1" algn="r" indent="0" marL="0">
              <a:buNone/>
            </a:pPr>
            <a:r>
              <a:rPr lang="ar-KW" altLang="en-US" sz="900" dirty="0">
                <a:solidFill>
                  <a:srgbClr val="9AA8BA"/>
                </a:solidFill>
                <a:latin typeface="Arial" pitchFamily="34" charset="0"/>
                <a:ea typeface="Arial" pitchFamily="34" charset="-122"/>
                <a:cs typeface="Arial" pitchFamily="34" charset="-120"/>
              </a:rPr>
              <a:t>سوق المباركية الذكي  ·  رؤية علي العنزي</a:t>
            </a:r>
            <a:endParaRPr lang="ar-KW" sz="900" dirty="0"/>
          </a:p>
        </p:txBody>
      </p:sp>
      <p:pic>
        <p:nvPicPr>
          <p:cNvPr id="5" name="Image 0" descr="/tmp/deck/sadu-3.png">    </p:cNvPr>
          <p:cNvPicPr>
            <a:picLocks noChangeAspect="1"/>
          </p:cNvPicPr>
          <p:nvPr/>
        </p:nvPicPr>
        <p:blipFill>
          <a:blip r:embed="rId1"/>
          <a:stretch>
            <a:fillRect/>
          </a:stretch>
        </p:blipFill>
        <p:spPr>
          <a:xfrm>
            <a:off x="548640" y="6309360"/>
            <a:ext cx="11064240" cy="82296"/>
          </a:xfrm>
          <a:prstGeom prst="rect">
            <a:avLst/>
          </a:prstGeom>
        </p:spPr>
      </p:pic>
      <p:sp>
        <p:nvSpPr>
          <p:cNvPr id="7" name="Shape 3"/>
          <p:cNvSpPr/>
          <p:nvPr/>
        </p:nvSpPr>
        <p:spPr>
          <a:xfrm>
            <a:off x="1097280" y="2514600"/>
            <a:ext cx="9966960" cy="0"/>
          </a:xfrm>
          <a:prstGeom prst="line">
            <a:avLst/>
          </a:prstGeom>
          <a:noFill/>
          <a:ln w="25400">
            <a:solidFill>
              <a:srgbClr val="2B3A54"/>
            </a:solidFill>
            <a:prstDash val="solid"/>
          </a:ln>
        </p:spPr>
        <p:txBody>
          <a:bodyPr/>
          <a:p/>
        </p:txBody>
      </p:sp>
      <p:sp>
        <p:nvSpPr>
          <p:cNvPr id="8" name="Shape 4"/>
          <p:cNvSpPr/>
          <p:nvPr/>
        </p:nvSpPr>
        <p:spPr>
          <a:xfrm>
            <a:off x="10314432" y="2194560"/>
            <a:ext cx="640080" cy="640080"/>
          </a:xfrm>
          <a:prstGeom prst="ellipse">
            <a:avLst/>
          </a:prstGeom>
          <a:solidFill>
            <a:srgbClr val="121B29"/>
          </a:solidFill>
          <a:ln w="25400">
            <a:solidFill>
              <a:srgbClr val="22D3EE"/>
            </a:solidFill>
            <a:prstDash val="solid"/>
          </a:ln>
        </p:spPr>
        <p:txBody>
          <a:bodyPr/>
          <a:p/>
        </p:txBody>
      </p:sp>
      <p:sp>
        <p:nvSpPr>
          <p:cNvPr id="9" name="Text 5"/>
          <p:cNvSpPr txBox="1"/>
          <p:nvPr/>
        </p:nvSpPr>
        <p:spPr>
          <a:xfrm>
            <a:off x="10314432" y="2194560"/>
            <a:ext cx="640080" cy="640080"/>
          </a:xfrm>
          <a:prstGeom prst="rect">
            <a:avLst/>
          </a:prstGeom>
          <a:noFill/>
          <a:ln/>
        </p:spPr>
        <p:txBody>
          <a:bodyPr wrap="square" lIns="0" tIns="0" rIns="0" bIns="0" rtlCol="0" anchor="ctr"/>
          <a:lstStyle/>
          <a:p>
            <a:pPr algn="ctr" indent="0" marL="0">
              <a:buNone/>
            </a:pPr>
            <a:r>
              <a:rPr lang="ar-KW" altLang="en-US" sz="1800" b="1" dirty="0">
                <a:solidFill>
                  <a:srgbClr val="E9EEF6"/>
                </a:solidFill>
                <a:latin typeface="Courier New" pitchFamily="34" charset="0"/>
                <a:ea typeface="Courier New" pitchFamily="34" charset="-122"/>
                <a:cs typeface="Courier New" pitchFamily="34" charset="-120"/>
              </a:rPr>
              <a:t>0</a:t>
            </a:r>
            <a:endParaRPr lang="ar-KW" sz="1800" dirty="0"/>
          </a:p>
        </p:txBody>
      </p:sp>
      <p:sp>
        <p:nvSpPr>
          <p:cNvPr id="10" name="Text 6"/>
          <p:cNvSpPr txBox="1"/>
          <p:nvPr/>
        </p:nvSpPr>
        <p:spPr>
          <a:xfrm>
            <a:off x="9628632" y="2971800"/>
            <a:ext cx="2011680" cy="502920"/>
          </a:xfrm>
          <a:prstGeom prst="rect">
            <a:avLst/>
          </a:prstGeom>
          <a:noFill/>
          <a:ln/>
        </p:spPr>
        <p:txBody>
          <a:bodyPr wrap="square" lIns="0" tIns="0" rIns="0" bIns="0" rtlCol="0" anchor="ctr"/>
          <a:lstStyle/>
          <a:p>
            <a:pPr rtl="1" algn="ctr" indent="0" marL="0">
              <a:buNone/>
            </a:pPr>
            <a:r>
              <a:rPr lang="ar-KW" altLang="en-US" sz="1350" b="1" dirty="0">
                <a:solidFill>
                  <a:srgbClr val="E9EEF6"/>
                </a:solidFill>
                <a:latin typeface="Arial" pitchFamily="34" charset="0"/>
                <a:ea typeface="Arial" pitchFamily="34" charset="-122"/>
                <a:cs typeface="Arial" pitchFamily="34" charset="-120"/>
              </a:rPr>
              <a:t>الاكتشاف والحوكمة</a:t>
            </a:r>
            <a:endParaRPr lang="ar-KW" sz="1350" dirty="0"/>
          </a:p>
        </p:txBody>
      </p:sp>
      <p:sp>
        <p:nvSpPr>
          <p:cNvPr id="11" name="Text 7"/>
          <p:cNvSpPr txBox="1"/>
          <p:nvPr/>
        </p:nvSpPr>
        <p:spPr>
          <a:xfrm>
            <a:off x="9628632" y="3474720"/>
            <a:ext cx="2011680" cy="320040"/>
          </a:xfrm>
          <a:prstGeom prst="rect">
            <a:avLst/>
          </a:prstGeom>
          <a:noFill/>
          <a:ln/>
        </p:spPr>
        <p:txBody>
          <a:bodyPr wrap="square" lIns="0" tIns="0" rIns="0" bIns="0" rtlCol="0" anchor="ctr"/>
          <a:lstStyle/>
          <a:p>
            <a:pPr rtl="1" algn="ctr" indent="0" marL="0">
              <a:buNone/>
            </a:pPr>
            <a:r>
              <a:rPr lang="ar-KW" altLang="en-US" sz="1100" dirty="0">
                <a:solidFill>
                  <a:srgbClr val="22D3EE"/>
                </a:solidFill>
                <a:latin typeface="Arial" pitchFamily="34" charset="0"/>
                <a:ea typeface="Arial" pitchFamily="34" charset="-122"/>
                <a:cs typeface="Arial" pitchFamily="34" charset="-120"/>
              </a:rPr>
              <a:t>6 إلى 8 أسابيع</a:t>
            </a:r>
            <a:endParaRPr lang="ar-KW" sz="1100" dirty="0"/>
          </a:p>
        </p:txBody>
      </p:sp>
      <p:sp>
        <p:nvSpPr>
          <p:cNvPr id="12" name="Text 8"/>
          <p:cNvSpPr txBox="1"/>
          <p:nvPr/>
        </p:nvSpPr>
        <p:spPr>
          <a:xfrm>
            <a:off x="9628632" y="3840480"/>
            <a:ext cx="2011680" cy="731520"/>
          </a:xfrm>
          <a:prstGeom prst="rect">
            <a:avLst/>
          </a:prstGeom>
          <a:noFill/>
          <a:ln/>
        </p:spPr>
        <p:txBody>
          <a:bodyPr wrap="square" lIns="0" tIns="0" rIns="0" bIns="0" rtlCol="0" anchor="t"/>
          <a:lstStyle/>
          <a:p>
            <a:pPr rtl="1" algn="ctr" indent="0" marL="0">
              <a:buNone/>
            </a:pPr>
            <a:r>
              <a:rPr lang="ar-KW" altLang="en-US" sz="1100" dirty="0">
                <a:solidFill>
                  <a:srgbClr val="9AA8BA"/>
                </a:solidFill>
                <a:latin typeface="Arial" pitchFamily="34" charset="0"/>
                <a:ea typeface="Arial" pitchFamily="34" charset="-122"/>
                <a:cs typeface="Arial" pitchFamily="34" charset="-120"/>
              </a:rPr>
              <a:t>البوابة: موافقات التراث والخصوصية</a:t>
            </a:r>
            <a:endParaRPr lang="ar-KW" sz="1100" dirty="0"/>
          </a:p>
        </p:txBody>
      </p:sp>
      <p:sp>
        <p:nvSpPr>
          <p:cNvPr id="13" name="Shape 9"/>
          <p:cNvSpPr/>
          <p:nvPr/>
        </p:nvSpPr>
        <p:spPr>
          <a:xfrm>
            <a:off x="8074152" y="2194560"/>
            <a:ext cx="640080" cy="640080"/>
          </a:xfrm>
          <a:prstGeom prst="ellipse">
            <a:avLst/>
          </a:prstGeom>
          <a:solidFill>
            <a:srgbClr val="22D3EE"/>
          </a:solidFill>
          <a:ln w="25400">
            <a:solidFill>
              <a:srgbClr val="22D3EE"/>
            </a:solidFill>
            <a:prstDash val="solid"/>
          </a:ln>
        </p:spPr>
        <p:txBody>
          <a:bodyPr/>
          <a:p/>
        </p:txBody>
      </p:sp>
      <p:sp>
        <p:nvSpPr>
          <p:cNvPr id="14" name="Text 10"/>
          <p:cNvSpPr txBox="1"/>
          <p:nvPr/>
        </p:nvSpPr>
        <p:spPr>
          <a:xfrm>
            <a:off x="8074152" y="2194560"/>
            <a:ext cx="640080" cy="640080"/>
          </a:xfrm>
          <a:prstGeom prst="rect">
            <a:avLst/>
          </a:prstGeom>
          <a:noFill/>
          <a:ln/>
        </p:spPr>
        <p:txBody>
          <a:bodyPr wrap="square" lIns="0" tIns="0" rIns="0" bIns="0" rtlCol="0" anchor="ctr"/>
          <a:lstStyle/>
          <a:p>
            <a:pPr algn="ctr" indent="0" marL="0">
              <a:buNone/>
            </a:pPr>
            <a:r>
              <a:rPr lang="ar-KW" altLang="en-US" sz="1800" b="1" dirty="0">
                <a:solidFill>
                  <a:srgbClr val="03161C"/>
                </a:solidFill>
                <a:latin typeface="Courier New" pitchFamily="34" charset="0"/>
                <a:ea typeface="Courier New" pitchFamily="34" charset="-122"/>
                <a:cs typeface="Courier New" pitchFamily="34" charset="-120"/>
              </a:rPr>
              <a:t>1</a:t>
            </a:r>
            <a:endParaRPr lang="ar-KW" sz="1800" dirty="0"/>
          </a:p>
        </p:txBody>
      </p:sp>
      <p:sp>
        <p:nvSpPr>
          <p:cNvPr id="15" name="Text 11"/>
          <p:cNvSpPr txBox="1"/>
          <p:nvPr/>
        </p:nvSpPr>
        <p:spPr>
          <a:xfrm>
            <a:off x="7388352" y="2971800"/>
            <a:ext cx="2011680" cy="502920"/>
          </a:xfrm>
          <a:prstGeom prst="rect">
            <a:avLst/>
          </a:prstGeom>
          <a:noFill/>
          <a:ln/>
        </p:spPr>
        <p:txBody>
          <a:bodyPr wrap="square" lIns="0" tIns="0" rIns="0" bIns="0" rtlCol="0" anchor="ctr"/>
          <a:lstStyle/>
          <a:p>
            <a:pPr rtl="1" algn="ctr" indent="0" marL="0">
              <a:buNone/>
            </a:pPr>
            <a:r>
              <a:rPr lang="ar-KW" altLang="en-US" sz="1350" b="1" dirty="0">
                <a:solidFill>
                  <a:srgbClr val="E9EEF6"/>
                </a:solidFill>
                <a:latin typeface="Arial" pitchFamily="34" charset="0"/>
                <a:ea typeface="Arial" pitchFamily="34" charset="-122"/>
                <a:cs typeface="Arial" pitchFamily="34" charset="-120"/>
              </a:rPr>
              <a:t>تجربة منطقة واحدة</a:t>
            </a:r>
            <a:endParaRPr lang="ar-KW" sz="1350" dirty="0"/>
          </a:p>
        </p:txBody>
      </p:sp>
      <p:sp>
        <p:nvSpPr>
          <p:cNvPr id="16" name="Text 12"/>
          <p:cNvSpPr txBox="1"/>
          <p:nvPr/>
        </p:nvSpPr>
        <p:spPr>
          <a:xfrm>
            <a:off x="7388352" y="3474720"/>
            <a:ext cx="2011680" cy="320040"/>
          </a:xfrm>
          <a:prstGeom prst="rect">
            <a:avLst/>
          </a:prstGeom>
          <a:noFill/>
          <a:ln/>
        </p:spPr>
        <p:txBody>
          <a:bodyPr wrap="square" lIns="0" tIns="0" rIns="0" bIns="0" rtlCol="0" anchor="ctr"/>
          <a:lstStyle/>
          <a:p>
            <a:pPr rtl="1" algn="ctr" indent="0" marL="0">
              <a:buNone/>
            </a:pPr>
            <a:r>
              <a:rPr lang="ar-KW" altLang="en-US" sz="1100" dirty="0">
                <a:solidFill>
                  <a:srgbClr val="22D3EE"/>
                </a:solidFill>
                <a:latin typeface="Arial" pitchFamily="34" charset="0"/>
                <a:ea typeface="Arial" pitchFamily="34" charset="-122"/>
                <a:cs typeface="Arial" pitchFamily="34" charset="-120"/>
              </a:rPr>
              <a:t>3 إلى 4 أشهر</a:t>
            </a:r>
            <a:endParaRPr lang="ar-KW" sz="1100" dirty="0"/>
          </a:p>
        </p:txBody>
      </p:sp>
      <p:sp>
        <p:nvSpPr>
          <p:cNvPr id="17" name="Text 13"/>
          <p:cNvSpPr txBox="1"/>
          <p:nvPr/>
        </p:nvSpPr>
        <p:spPr>
          <a:xfrm>
            <a:off x="7388352" y="3840480"/>
            <a:ext cx="2011680" cy="731520"/>
          </a:xfrm>
          <a:prstGeom prst="rect">
            <a:avLst/>
          </a:prstGeom>
          <a:noFill/>
          <a:ln/>
        </p:spPr>
        <p:txBody>
          <a:bodyPr wrap="square" lIns="0" tIns="0" rIns="0" bIns="0" rtlCol="0" anchor="t"/>
          <a:lstStyle/>
          <a:p>
            <a:pPr rtl="1" algn="ctr" indent="0" marL="0">
              <a:buNone/>
            </a:pPr>
            <a:r>
              <a:rPr lang="ar-KW" altLang="en-US" sz="1100" dirty="0">
                <a:solidFill>
                  <a:srgbClr val="9AA8BA"/>
                </a:solidFill>
                <a:latin typeface="Arial" pitchFamily="34" charset="0"/>
                <a:ea typeface="Arial" pitchFamily="34" charset="-122"/>
                <a:cs typeface="Arial" pitchFamily="34" charset="-120"/>
              </a:rPr>
              <a:t>البوابة: مراجعة مع التجار والإطفاء</a:t>
            </a:r>
            <a:endParaRPr lang="ar-KW" sz="1100" dirty="0"/>
          </a:p>
        </p:txBody>
      </p:sp>
      <p:sp>
        <p:nvSpPr>
          <p:cNvPr id="18" name="Shape 14"/>
          <p:cNvSpPr/>
          <p:nvPr/>
        </p:nvSpPr>
        <p:spPr>
          <a:xfrm>
            <a:off x="5833872" y="2194560"/>
            <a:ext cx="640080" cy="640080"/>
          </a:xfrm>
          <a:prstGeom prst="ellipse">
            <a:avLst/>
          </a:prstGeom>
          <a:solidFill>
            <a:srgbClr val="121B29"/>
          </a:solidFill>
          <a:ln w="25400">
            <a:solidFill>
              <a:srgbClr val="22D3EE"/>
            </a:solidFill>
            <a:prstDash val="solid"/>
          </a:ln>
        </p:spPr>
        <p:txBody>
          <a:bodyPr/>
          <a:p/>
        </p:txBody>
      </p:sp>
      <p:sp>
        <p:nvSpPr>
          <p:cNvPr id="19" name="Text 15"/>
          <p:cNvSpPr txBox="1"/>
          <p:nvPr/>
        </p:nvSpPr>
        <p:spPr>
          <a:xfrm>
            <a:off x="5833872" y="2194560"/>
            <a:ext cx="640080" cy="640080"/>
          </a:xfrm>
          <a:prstGeom prst="rect">
            <a:avLst/>
          </a:prstGeom>
          <a:noFill/>
          <a:ln/>
        </p:spPr>
        <p:txBody>
          <a:bodyPr wrap="square" lIns="0" tIns="0" rIns="0" bIns="0" rtlCol="0" anchor="ctr"/>
          <a:lstStyle/>
          <a:p>
            <a:pPr algn="ctr" indent="0" marL="0">
              <a:buNone/>
            </a:pPr>
            <a:r>
              <a:rPr lang="ar-KW" altLang="en-US" sz="1800" b="1" dirty="0">
                <a:solidFill>
                  <a:srgbClr val="E9EEF6"/>
                </a:solidFill>
                <a:latin typeface="Courier New" pitchFamily="34" charset="0"/>
                <a:ea typeface="Courier New" pitchFamily="34" charset="-122"/>
                <a:cs typeface="Courier New" pitchFamily="34" charset="-120"/>
              </a:rPr>
              <a:t>2</a:t>
            </a:r>
            <a:endParaRPr lang="ar-KW" sz="1800" dirty="0"/>
          </a:p>
        </p:txBody>
      </p:sp>
      <p:sp>
        <p:nvSpPr>
          <p:cNvPr id="20" name="Text 16"/>
          <p:cNvSpPr txBox="1"/>
          <p:nvPr/>
        </p:nvSpPr>
        <p:spPr>
          <a:xfrm>
            <a:off x="5148072" y="2971800"/>
            <a:ext cx="2011680" cy="502920"/>
          </a:xfrm>
          <a:prstGeom prst="rect">
            <a:avLst/>
          </a:prstGeom>
          <a:noFill/>
          <a:ln/>
        </p:spPr>
        <p:txBody>
          <a:bodyPr wrap="square" lIns="0" tIns="0" rIns="0" bIns="0" rtlCol="0" anchor="ctr"/>
          <a:lstStyle/>
          <a:p>
            <a:pPr rtl="1" algn="ctr" indent="0" marL="0">
              <a:buNone/>
            </a:pPr>
            <a:r>
              <a:rPr lang="ar-KW" altLang="en-US" sz="1350" b="1" dirty="0">
                <a:solidFill>
                  <a:srgbClr val="E9EEF6"/>
                </a:solidFill>
                <a:latin typeface="Arial" pitchFamily="34" charset="0"/>
                <a:ea typeface="Arial" pitchFamily="34" charset="-122"/>
                <a:cs typeface="Arial" pitchFamily="34" charset="-120"/>
              </a:rPr>
              <a:t>التوسّع في السوق</a:t>
            </a:r>
            <a:endParaRPr lang="ar-KW" sz="1350" dirty="0"/>
          </a:p>
        </p:txBody>
      </p:sp>
      <p:sp>
        <p:nvSpPr>
          <p:cNvPr id="21" name="Text 17"/>
          <p:cNvSpPr txBox="1"/>
          <p:nvPr/>
        </p:nvSpPr>
        <p:spPr>
          <a:xfrm>
            <a:off x="5148072" y="3474720"/>
            <a:ext cx="2011680" cy="320040"/>
          </a:xfrm>
          <a:prstGeom prst="rect">
            <a:avLst/>
          </a:prstGeom>
          <a:noFill/>
          <a:ln/>
        </p:spPr>
        <p:txBody>
          <a:bodyPr wrap="square" lIns="0" tIns="0" rIns="0" bIns="0" rtlCol="0" anchor="ctr"/>
          <a:lstStyle/>
          <a:p>
            <a:pPr rtl="1" algn="ctr" indent="0" marL="0">
              <a:buNone/>
            </a:pPr>
            <a:r>
              <a:rPr lang="ar-KW" altLang="en-US" sz="1100" dirty="0">
                <a:solidFill>
                  <a:srgbClr val="22D3EE"/>
                </a:solidFill>
                <a:latin typeface="Arial" pitchFamily="34" charset="0"/>
                <a:ea typeface="Arial" pitchFamily="34" charset="-122"/>
                <a:cs typeface="Arial" pitchFamily="34" charset="-120"/>
              </a:rPr>
              <a:t>6 إلى 9 أشهر</a:t>
            </a:r>
            <a:endParaRPr lang="ar-KW" sz="1100" dirty="0"/>
          </a:p>
        </p:txBody>
      </p:sp>
      <p:sp>
        <p:nvSpPr>
          <p:cNvPr id="22" name="Text 18"/>
          <p:cNvSpPr txBox="1"/>
          <p:nvPr/>
        </p:nvSpPr>
        <p:spPr>
          <a:xfrm>
            <a:off x="5148072" y="3840480"/>
            <a:ext cx="2011680" cy="731520"/>
          </a:xfrm>
          <a:prstGeom prst="rect">
            <a:avLst/>
          </a:prstGeom>
          <a:noFill/>
          <a:ln/>
        </p:spPr>
        <p:txBody>
          <a:bodyPr wrap="square" lIns="0" tIns="0" rIns="0" bIns="0" rtlCol="0" anchor="t"/>
          <a:lstStyle/>
          <a:p>
            <a:pPr rtl="1" algn="ctr" indent="0" marL="0">
              <a:buNone/>
            </a:pPr>
            <a:r>
              <a:rPr lang="ar-KW" altLang="en-US" sz="1100" dirty="0">
                <a:solidFill>
                  <a:srgbClr val="9AA8BA"/>
                </a:solidFill>
                <a:latin typeface="Arial" pitchFamily="34" charset="0"/>
                <a:ea typeface="Arial" pitchFamily="34" charset="-122"/>
                <a:cs typeface="Arial" pitchFamily="34" charset="-120"/>
              </a:rPr>
              <a:t>البوابة: تقييم أمني مستقل</a:t>
            </a:r>
            <a:endParaRPr lang="ar-KW" sz="1100" dirty="0"/>
          </a:p>
        </p:txBody>
      </p:sp>
      <p:sp>
        <p:nvSpPr>
          <p:cNvPr id="23" name="Shape 19"/>
          <p:cNvSpPr/>
          <p:nvPr/>
        </p:nvSpPr>
        <p:spPr>
          <a:xfrm>
            <a:off x="3593592" y="2194560"/>
            <a:ext cx="640080" cy="640080"/>
          </a:xfrm>
          <a:prstGeom prst="ellipse">
            <a:avLst/>
          </a:prstGeom>
          <a:solidFill>
            <a:srgbClr val="121B29"/>
          </a:solidFill>
          <a:ln w="25400">
            <a:solidFill>
              <a:srgbClr val="22D3EE"/>
            </a:solidFill>
            <a:prstDash val="solid"/>
          </a:ln>
        </p:spPr>
        <p:txBody>
          <a:bodyPr/>
          <a:p/>
        </p:txBody>
      </p:sp>
      <p:sp>
        <p:nvSpPr>
          <p:cNvPr id="24" name="Text 20"/>
          <p:cNvSpPr txBox="1"/>
          <p:nvPr/>
        </p:nvSpPr>
        <p:spPr>
          <a:xfrm>
            <a:off x="3593592" y="2194560"/>
            <a:ext cx="640080" cy="640080"/>
          </a:xfrm>
          <a:prstGeom prst="rect">
            <a:avLst/>
          </a:prstGeom>
          <a:noFill/>
          <a:ln/>
        </p:spPr>
        <p:txBody>
          <a:bodyPr wrap="square" lIns="0" tIns="0" rIns="0" bIns="0" rtlCol="0" anchor="ctr"/>
          <a:lstStyle/>
          <a:p>
            <a:pPr algn="ctr" indent="0" marL="0">
              <a:buNone/>
            </a:pPr>
            <a:r>
              <a:rPr lang="ar-KW" altLang="en-US" sz="1800" b="1" dirty="0">
                <a:solidFill>
                  <a:srgbClr val="E9EEF6"/>
                </a:solidFill>
                <a:latin typeface="Courier New" pitchFamily="34" charset="0"/>
                <a:ea typeface="Courier New" pitchFamily="34" charset="-122"/>
                <a:cs typeface="Courier New" pitchFamily="34" charset="-120"/>
              </a:rPr>
              <a:t>3</a:t>
            </a:r>
            <a:endParaRPr lang="ar-KW" sz="1800" dirty="0"/>
          </a:p>
        </p:txBody>
      </p:sp>
      <p:sp>
        <p:nvSpPr>
          <p:cNvPr id="25" name="Text 21"/>
          <p:cNvSpPr txBox="1"/>
          <p:nvPr/>
        </p:nvSpPr>
        <p:spPr>
          <a:xfrm>
            <a:off x="2907792" y="2971800"/>
            <a:ext cx="2011680" cy="502920"/>
          </a:xfrm>
          <a:prstGeom prst="rect">
            <a:avLst/>
          </a:prstGeom>
          <a:noFill/>
          <a:ln/>
        </p:spPr>
        <p:txBody>
          <a:bodyPr wrap="square" lIns="0" tIns="0" rIns="0" bIns="0" rtlCol="0" anchor="ctr"/>
          <a:lstStyle/>
          <a:p>
            <a:pPr rtl="1" algn="ctr" indent="0" marL="0">
              <a:buNone/>
            </a:pPr>
            <a:r>
              <a:rPr lang="ar-KW" altLang="en-US" sz="1350" b="1" dirty="0">
                <a:solidFill>
                  <a:srgbClr val="E9EEF6"/>
                </a:solidFill>
                <a:latin typeface="Arial" pitchFamily="34" charset="0"/>
                <a:ea typeface="Arial" pitchFamily="34" charset="-122"/>
                <a:cs typeface="Arial" pitchFamily="34" charset="-120"/>
              </a:rPr>
              <a:t>الذكاء والخدمات</a:t>
            </a:r>
            <a:endParaRPr lang="ar-KW" sz="1350" dirty="0"/>
          </a:p>
        </p:txBody>
      </p:sp>
      <p:sp>
        <p:nvSpPr>
          <p:cNvPr id="26" name="Text 22"/>
          <p:cNvSpPr txBox="1"/>
          <p:nvPr/>
        </p:nvSpPr>
        <p:spPr>
          <a:xfrm>
            <a:off x="2907792" y="3474720"/>
            <a:ext cx="2011680" cy="320040"/>
          </a:xfrm>
          <a:prstGeom prst="rect">
            <a:avLst/>
          </a:prstGeom>
          <a:noFill/>
          <a:ln/>
        </p:spPr>
        <p:txBody>
          <a:bodyPr wrap="square" lIns="0" tIns="0" rIns="0" bIns="0" rtlCol="0" anchor="ctr"/>
          <a:lstStyle/>
          <a:p>
            <a:pPr rtl="1" algn="ctr" indent="0" marL="0">
              <a:buNone/>
            </a:pPr>
            <a:r>
              <a:rPr lang="ar-KW" altLang="en-US" sz="1100" dirty="0">
                <a:solidFill>
                  <a:srgbClr val="22D3EE"/>
                </a:solidFill>
                <a:latin typeface="Arial" pitchFamily="34" charset="0"/>
                <a:ea typeface="Arial" pitchFamily="34" charset="-122"/>
                <a:cs typeface="Arial" pitchFamily="34" charset="-120"/>
              </a:rPr>
              <a:t>نحو 6 أشهر</a:t>
            </a:r>
            <a:endParaRPr lang="ar-KW" sz="1100" dirty="0"/>
          </a:p>
        </p:txBody>
      </p:sp>
      <p:sp>
        <p:nvSpPr>
          <p:cNvPr id="27" name="Text 23"/>
          <p:cNvSpPr txBox="1"/>
          <p:nvPr/>
        </p:nvSpPr>
        <p:spPr>
          <a:xfrm>
            <a:off x="2907792" y="3840480"/>
            <a:ext cx="2011680" cy="731520"/>
          </a:xfrm>
          <a:prstGeom prst="rect">
            <a:avLst/>
          </a:prstGeom>
          <a:noFill/>
          <a:ln/>
        </p:spPr>
        <p:txBody>
          <a:bodyPr wrap="square" lIns="0" tIns="0" rIns="0" bIns="0" rtlCol="0" anchor="t"/>
          <a:lstStyle/>
          <a:p>
            <a:pPr rtl="1" algn="ctr" indent="0" marL="0">
              <a:buNone/>
            </a:pPr>
            <a:r>
              <a:rPr lang="ar-KW" altLang="en-US" sz="1100" dirty="0">
                <a:solidFill>
                  <a:srgbClr val="9AA8BA"/>
                </a:solidFill>
                <a:latin typeface="Arial" pitchFamily="34" charset="0"/>
                <a:ea typeface="Arial" pitchFamily="34" charset="-122"/>
                <a:cs typeface="Arial" pitchFamily="34" charset="-120"/>
              </a:rPr>
              <a:t>البوابة: مراجعة خصوصية لكل منتج</a:t>
            </a:r>
            <a:endParaRPr lang="ar-KW" sz="1100" dirty="0"/>
          </a:p>
        </p:txBody>
      </p:sp>
      <p:sp>
        <p:nvSpPr>
          <p:cNvPr id="28" name="Shape 24"/>
          <p:cNvSpPr/>
          <p:nvPr/>
        </p:nvSpPr>
        <p:spPr>
          <a:xfrm>
            <a:off x="1353312" y="2194560"/>
            <a:ext cx="640080" cy="640080"/>
          </a:xfrm>
          <a:prstGeom prst="ellipse">
            <a:avLst/>
          </a:prstGeom>
          <a:solidFill>
            <a:srgbClr val="121B29"/>
          </a:solidFill>
          <a:ln w="25400">
            <a:solidFill>
              <a:srgbClr val="22D3EE"/>
            </a:solidFill>
            <a:prstDash val="solid"/>
          </a:ln>
        </p:spPr>
        <p:txBody>
          <a:bodyPr/>
          <a:p/>
        </p:txBody>
      </p:sp>
      <p:sp>
        <p:nvSpPr>
          <p:cNvPr id="29" name="Text 25"/>
          <p:cNvSpPr txBox="1"/>
          <p:nvPr/>
        </p:nvSpPr>
        <p:spPr>
          <a:xfrm>
            <a:off x="1353312" y="2194560"/>
            <a:ext cx="640080" cy="640080"/>
          </a:xfrm>
          <a:prstGeom prst="rect">
            <a:avLst/>
          </a:prstGeom>
          <a:noFill/>
          <a:ln/>
        </p:spPr>
        <p:txBody>
          <a:bodyPr wrap="square" lIns="0" tIns="0" rIns="0" bIns="0" rtlCol="0" anchor="ctr"/>
          <a:lstStyle/>
          <a:p>
            <a:pPr algn="ctr" indent="0" marL="0">
              <a:buNone/>
            </a:pPr>
            <a:r>
              <a:rPr lang="ar-KW" altLang="en-US" sz="1800" b="1" dirty="0">
                <a:solidFill>
                  <a:srgbClr val="E9EEF6"/>
                </a:solidFill>
                <a:latin typeface="Courier New" pitchFamily="34" charset="0"/>
                <a:ea typeface="Courier New" pitchFamily="34" charset="-122"/>
                <a:cs typeface="Courier New" pitchFamily="34" charset="-120"/>
              </a:rPr>
              <a:t>4</a:t>
            </a:r>
            <a:endParaRPr lang="ar-KW" sz="1800" dirty="0"/>
          </a:p>
        </p:txBody>
      </p:sp>
      <p:sp>
        <p:nvSpPr>
          <p:cNvPr id="30" name="Text 26"/>
          <p:cNvSpPr txBox="1"/>
          <p:nvPr/>
        </p:nvSpPr>
        <p:spPr>
          <a:xfrm>
            <a:off x="667512" y="2971800"/>
            <a:ext cx="2011680" cy="502920"/>
          </a:xfrm>
          <a:prstGeom prst="rect">
            <a:avLst/>
          </a:prstGeom>
          <a:noFill/>
          <a:ln/>
        </p:spPr>
        <p:txBody>
          <a:bodyPr wrap="square" lIns="0" tIns="0" rIns="0" bIns="0" rtlCol="0" anchor="ctr"/>
          <a:lstStyle/>
          <a:p>
            <a:pPr rtl="1" algn="ctr" indent="0" marL="0">
              <a:buNone/>
            </a:pPr>
            <a:r>
              <a:rPr lang="ar-KW" altLang="en-US" sz="1350" b="1" dirty="0">
                <a:solidFill>
                  <a:srgbClr val="E9EEF6"/>
                </a:solidFill>
                <a:latin typeface="Arial" pitchFamily="34" charset="0"/>
                <a:ea typeface="Arial" pitchFamily="34" charset="-122"/>
                <a:cs typeface="Arial" pitchFamily="34" charset="-120"/>
              </a:rPr>
              <a:t>التشغيل والتكرار</a:t>
            </a:r>
            <a:endParaRPr lang="ar-KW" sz="1350" dirty="0"/>
          </a:p>
        </p:txBody>
      </p:sp>
      <p:sp>
        <p:nvSpPr>
          <p:cNvPr id="31" name="Text 27"/>
          <p:cNvSpPr txBox="1"/>
          <p:nvPr/>
        </p:nvSpPr>
        <p:spPr>
          <a:xfrm>
            <a:off x="667512" y="3474720"/>
            <a:ext cx="2011680" cy="320040"/>
          </a:xfrm>
          <a:prstGeom prst="rect">
            <a:avLst/>
          </a:prstGeom>
          <a:noFill/>
          <a:ln/>
        </p:spPr>
        <p:txBody>
          <a:bodyPr wrap="square" lIns="0" tIns="0" rIns="0" bIns="0" rtlCol="0" anchor="ctr"/>
          <a:lstStyle/>
          <a:p>
            <a:pPr rtl="1" algn="ctr" indent="0" marL="0">
              <a:buNone/>
            </a:pPr>
            <a:r>
              <a:rPr lang="ar-KW" altLang="en-US" sz="1100" dirty="0">
                <a:solidFill>
                  <a:srgbClr val="22D3EE"/>
                </a:solidFill>
                <a:latin typeface="Arial" pitchFamily="34" charset="0"/>
                <a:ea typeface="Arial" pitchFamily="34" charset="-122"/>
                <a:cs typeface="Arial" pitchFamily="34" charset="-120"/>
              </a:rPr>
              <a:t>مستمرة</a:t>
            </a:r>
            <a:endParaRPr lang="ar-KW" sz="1100" dirty="0"/>
          </a:p>
        </p:txBody>
      </p:sp>
      <p:sp>
        <p:nvSpPr>
          <p:cNvPr id="32" name="Text 28"/>
          <p:cNvSpPr txBox="1"/>
          <p:nvPr/>
        </p:nvSpPr>
        <p:spPr>
          <a:xfrm>
            <a:off x="667512" y="3840480"/>
            <a:ext cx="2011680" cy="731520"/>
          </a:xfrm>
          <a:prstGeom prst="rect">
            <a:avLst/>
          </a:prstGeom>
          <a:noFill/>
          <a:ln/>
        </p:spPr>
        <p:txBody>
          <a:bodyPr wrap="square" lIns="0" tIns="0" rIns="0" bIns="0" rtlCol="0" anchor="t"/>
          <a:lstStyle/>
          <a:p>
            <a:pPr rtl="1" algn="ctr" indent="0" marL="0">
              <a:buNone/>
            </a:pPr>
            <a:r>
              <a:rPr lang="ar-KW" altLang="en-US" sz="1100" dirty="0">
                <a:solidFill>
                  <a:srgbClr val="9AA8BA"/>
                </a:solidFill>
                <a:latin typeface="Arial" pitchFamily="34" charset="0"/>
                <a:ea typeface="Arial" pitchFamily="34" charset="-122"/>
                <a:cs typeface="Arial" pitchFamily="34" charset="-120"/>
              </a:rPr>
              <a:t>البوابة: مراجعة سنوية</a:t>
            </a:r>
            <a:endParaRPr lang="ar-KW" sz="1100" dirty="0"/>
          </a:p>
        </p:txBody>
      </p:sp>
      <p:sp>
        <p:nvSpPr>
          <p:cNvPr id="33" name="Text 29"/>
          <p:cNvSpPr txBox="1"/>
          <p:nvPr/>
        </p:nvSpPr>
        <p:spPr>
          <a:xfrm>
            <a:off x="576072" y="4892040"/>
            <a:ext cx="11064240" cy="640080"/>
          </a:xfrm>
          <a:prstGeom prst="rect">
            <a:avLst/>
          </a:prstGeom>
          <a:noFill/>
          <a:ln/>
        </p:spPr>
        <p:txBody>
          <a:bodyPr wrap="square" lIns="0" tIns="0" rIns="0" bIns="0" rtlCol="0" anchor="ctr"/>
          <a:lstStyle/>
          <a:p>
            <a:pPr rtl="1" algn="r" indent="0" marL="0">
              <a:buNone/>
            </a:pPr>
            <a:r>
              <a:rPr lang="ar-KW" altLang="en-US" sz="1300" dirty="0">
                <a:solidFill>
                  <a:srgbClr val="E9EEF6"/>
                </a:solidFill>
                <a:latin typeface="Arial" pitchFamily="34" charset="0"/>
                <a:ea typeface="Arial" pitchFamily="34" charset="-122"/>
                <a:cs typeface="Arial" pitchFamily="34" charset="-120"/>
              </a:rPr>
              <a:t>المرحلة الأولى، التجربة: شارع المطاعم وساحة الصفاة ومواقف الذهب، أعلى خطر حريق وحشود وأوضح نجاح، ومورّدان لكل فئة كي يكون الاستبدال مثبتًا لا موعودًا.</a:t>
            </a:r>
            <a:endParaRPr lang="ar-KW" sz="1300" dirty="0"/>
          </a:p>
        </p:txBody>
      </p:sp>
      <p:sp>
        <p:nvSpPr>
          <p:cNvPr id="34" name="Text 30"/>
          <p:cNvSpPr txBox="1"/>
          <p:nvPr/>
        </p:nvSpPr>
        <p:spPr>
          <a:xfrm>
            <a:off x="576072" y="5577840"/>
            <a:ext cx="11064240" cy="548640"/>
          </a:xfrm>
          <a:prstGeom prst="rect">
            <a:avLst/>
          </a:prstGeom>
          <a:noFill/>
          <a:ln/>
        </p:spPr>
        <p:txBody>
          <a:bodyPr wrap="square" lIns="0" tIns="0" rIns="0" bIns="0" rtlCol="0" anchor="ctr"/>
          <a:lstStyle/>
          <a:p>
            <a:pPr rtl="1" algn="r" indent="0" marL="0">
              <a:buNone/>
            </a:pPr>
            <a:r>
              <a:rPr lang="ar-KW" altLang="en-US" sz="1250" dirty="0">
                <a:solidFill>
                  <a:srgbClr val="9AA8BA"/>
                </a:solidFill>
                <a:latin typeface="Arial" pitchFamily="34" charset="0"/>
                <a:ea typeface="Arial" pitchFamily="34" charset="-122"/>
                <a:cs typeface="Arial" pitchFamily="34" charset="-120"/>
              </a:rPr>
              <a:t>أغلب المال في الأعمال المدنية والتكامل في المرحلة الثانية لا في المستشعرات، والتجربة أرخص طريق لتقليل مخاطر ما بعدها.</a:t>
            </a:r>
            <a:endParaRPr lang="ar-KW" sz="1250" dirty="0"/>
          </a:p>
        </p:txBody>
      </p:sp>
      <p:sp>
        <p:nvSpPr>
          <p:cNvPr id="35" name="TextBox 34"/>
          <p:cNvSpPr txBox="1"/>
          <p:nvPr/>
        </p:nvSpPr>
        <p:spPr>
          <a:xfrm>
            <a:off x="7985760" y="73152"/>
            <a:ext cx="4023360" cy="237744"/>
          </a:xfrm>
          <a:prstGeom prst="rect">
            <a:avLst/>
          </a:prstGeom>
          <a:noFill/>
        </p:spPr>
        <p:txBody>
          <a:bodyPr wrap="none">
            <a:spAutoFit/>
          </a:bodyPr>
          <a:lstStyle/>
          <a:p>
            <a:pPr algn="ctr"/>
            <a:r>
              <a:rPr sz="750">
                <a:solidFill>
                  <a:srgbClr val="8B98A8"/>
                </a:solidFill>
                <a:latin typeface="Arial"/>
              </a:rPr>
              <a:t>Ali AlEnezi  ·  Site@hotmail.com  ·  3li.info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سوق المباركية الذكي، رؤية</dc:title>
  <dc:subject>© 2026 Ali AlEnezi. All rights reserved. Shared to read and discuss. Site@hotmail.com · 3li.info</dc:subject>
  <dc:creator>Ali AlEnezi</dc:creator>
  <cp:lastModifiedBy>Ali AlEnezi</cp:lastModifiedBy>
  <cp:revision>1</cp:revision>
  <dcterms:created xsi:type="dcterms:W3CDTF">2026-09-05T04:10:33Z</dcterms:created>
  <dcterms:modified xsi:type="dcterms:W3CDTF">2026-09-05T04:10:33Z</dcterms:modified>
  <cp:keywords>Smart Mubarakiya, Ali AlEnezi, 3li.info</cp:keywords>
  <dc:description>Site@hotmail.com · 3li.info</dc:description>
</cp:coreProperties>
</file>